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4" r:id="rId9"/>
    <p:sldId id="286" r:id="rId10"/>
    <p:sldId id="263" r:id="rId11"/>
    <p:sldId id="287" r:id="rId12"/>
    <p:sldId id="266" r:id="rId13"/>
    <p:sldId id="267" r:id="rId14"/>
    <p:sldId id="277" r:id="rId15"/>
    <p:sldId id="278" r:id="rId16"/>
    <p:sldId id="288" r:id="rId17"/>
    <p:sldId id="272" r:id="rId18"/>
    <p:sldId id="280" r:id="rId19"/>
    <p:sldId id="281" r:id="rId20"/>
    <p:sldId id="289" r:id="rId21"/>
    <p:sldId id="274" r:id="rId22"/>
    <p:sldId id="269" r:id="rId23"/>
    <p:sldId id="270" r:id="rId24"/>
  </p:sldIdLst>
  <p:sldSz cx="12192000" cy="6858000"/>
  <p:notesSz cx="6858000" cy="12192000"/>
  <p:embeddedFontLst>
    <p:embeddedFont>
      <p:font typeface="MiSans" pitchFamily="50"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26" d="100"/>
          <a:sy n="126" d="100"/>
        </p:scale>
        <p:origin x="12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01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69E9-928E-9BB7-9892-0A547F49A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2F8D5-9B93-9C87-0632-FE6713B6B46B}"/>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14A78971-8BEC-499D-B88C-F38C35DDE1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D777E0-16BC-541C-6BBC-3E7795C67F89}"/>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8711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A1518-05A5-1A4F-2683-8B0D825B65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1646A-1E17-68BE-1012-2850B0F7D804}"/>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A33DA3B3-0E5C-7467-11BC-D5A932C6D3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9879B7-8DCE-DDDA-AE54-0CC3D6E458B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875180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752E4-6F89-B8F2-E45D-5F8EC7165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AF3B9-AA2B-8869-52F8-8E745965824C}"/>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F102A7A2-2689-185C-EFEC-4B9AFEB303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E0B9A7-E2D5-5EAA-2B55-93A432191CDA}"/>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745965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9C7BB-52F4-0CED-2009-E7FD0E665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CCD1E-0BA4-C2F7-4A7B-9EC7933899C4}"/>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6743A5E6-8CB1-D381-95A7-4C9D5B4E5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55A5E9-31D7-0F3A-8201-FCC7B321C9C2}"/>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567097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484F7-42D3-A0F5-0E6E-288440DEA7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316143-EDBF-B9A1-A914-7E309DD0C245}"/>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B0B9F9E2-125A-2108-108F-A87D22813F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9A19A5-8055-9A05-8B95-50882784AE1A}"/>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216041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4.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jp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jp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www.bilibili.com/video/BV1hP4y177gS/?spm_id_from=333.337.search-card.all.click" TargetMode="External"/><Relationship Id="rId5" Type="http://schemas.openxmlformats.org/officeDocument/2006/relationships/image" Target="../media/image10.png"/><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jp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5-d3jn7j8s8jdo4os5dj40.jpg"/>
          <p:cNvPicPr>
            <a:picLocks noChangeAspect="1"/>
          </p:cNvPicPr>
          <p:nvPr/>
        </p:nvPicPr>
        <p:blipFill>
          <a:blip r:embed="rId4"/>
          <a:srcRect t="83" b="83"/>
          <a:stretch/>
        </p:blipFill>
        <p:spPr>
          <a:xfrm>
            <a:off x="0" y="0"/>
            <a:ext cx="12192000" cy="6858000"/>
          </a:xfrm>
          <a:prstGeom prst="rect">
            <a:avLst/>
          </a:prstGeom>
        </p:spPr>
      </p:pic>
      <p:pic>
        <p:nvPicPr>
          <p:cNvPr id="3" name="Image 1" descr="https://kimi-img.moonshot.cn/pub/slides/slides_tmpl/image/25-10-09-16:35:24-d3jn7j0s8jdo4os5diug.jpg"/>
          <p:cNvPicPr>
            <a:picLocks noChangeAspect="1"/>
          </p:cNvPicPr>
          <p:nvPr/>
        </p:nvPicPr>
        <p:blipFill>
          <a:blip r:embed="rId5"/>
          <a:stretch>
            <a:fillRect/>
          </a:stretch>
        </p:blipFill>
        <p:spPr>
          <a:xfrm>
            <a:off x="629920" y="1707515"/>
            <a:ext cx="4963160" cy="332740"/>
          </a:xfrm>
          <a:prstGeom prst="rect">
            <a:avLst/>
          </a:prstGeom>
        </p:spPr>
      </p:pic>
      <p:sp>
        <p:nvSpPr>
          <p:cNvPr id="4" name="Shape 0"/>
          <p:cNvSpPr/>
          <p:nvPr/>
        </p:nvSpPr>
        <p:spPr>
          <a:xfrm>
            <a:off x="626745" y="6134418"/>
            <a:ext cx="4345305" cy="220980"/>
          </a:xfrm>
          <a:prstGeom prst="rect">
            <a:avLst/>
          </a:prstGeom>
          <a:solidFill>
            <a:srgbClr val="000000">
              <a:alpha val="0"/>
            </a:srgbClr>
          </a:solidFill>
          <a:ln/>
        </p:spPr>
        <p:txBody>
          <a:bodyPr/>
          <a:lstStyle/>
          <a:p>
            <a:endParaRPr lang="zh-CN" altLang="en-US"/>
          </a:p>
        </p:txBody>
      </p:sp>
      <p:sp>
        <p:nvSpPr>
          <p:cNvPr id="5" name="Text 1"/>
          <p:cNvSpPr/>
          <p:nvPr/>
        </p:nvSpPr>
        <p:spPr>
          <a:xfrm>
            <a:off x="626745" y="6134418"/>
            <a:ext cx="4345305" cy="220980"/>
          </a:xfrm>
          <a:prstGeom prst="rect">
            <a:avLst/>
          </a:prstGeom>
          <a:noFill/>
          <a:ln/>
        </p:spPr>
        <p:txBody>
          <a:bodyPr wrap="square" lIns="0" tIns="0" rIns="0" bIns="0" rtlCol="0" anchor="t"/>
          <a:lstStyle/>
          <a:p>
            <a:pPr>
              <a:lnSpc>
                <a:spcPct val="90000"/>
              </a:lnSpc>
            </a:pPr>
            <a:r>
              <a:rPr lang="en-US" sz="1600" dirty="0" err="1">
                <a:solidFill>
                  <a:srgbClr val="000000"/>
                </a:solidFill>
                <a:latin typeface="MiSans" pitchFamily="34" charset="0"/>
                <a:ea typeface="MiSans" pitchFamily="34" charset="-122"/>
                <a:cs typeface="MiSans" pitchFamily="34" charset="-120"/>
              </a:rPr>
              <a:t>汇报人</a:t>
            </a:r>
            <a:r>
              <a:rPr lang="en-US" sz="1600" dirty="0">
                <a:solidFill>
                  <a:srgbClr val="000000"/>
                </a:solidFill>
                <a:latin typeface="MiSans" pitchFamily="34" charset="0"/>
                <a:ea typeface="MiSans" pitchFamily="34" charset="-122"/>
                <a:cs typeface="MiSans" pitchFamily="34" charset="-120"/>
              </a:rPr>
              <a:t>：</a:t>
            </a:r>
            <a:endParaRPr lang="en-US" sz="1600" dirty="0"/>
          </a:p>
        </p:txBody>
      </p:sp>
      <p:sp>
        <p:nvSpPr>
          <p:cNvPr id="6" name="Text 2"/>
          <p:cNvSpPr/>
          <p:nvPr/>
        </p:nvSpPr>
        <p:spPr>
          <a:xfrm>
            <a:off x="7240270" y="6099810"/>
            <a:ext cx="3091815" cy="221599"/>
          </a:xfrm>
          <a:prstGeom prst="rect">
            <a:avLst/>
          </a:prstGeom>
          <a:noFill/>
          <a:ln/>
        </p:spPr>
        <p:txBody>
          <a:bodyPr wrap="square" lIns="0" tIns="0" rIns="0" bIns="0" rtlCol="0" anchor="t">
            <a:spAutoFit/>
          </a:bodyPr>
          <a:lstStyle/>
          <a:p>
            <a:pPr algn="r">
              <a:lnSpc>
                <a:spcPct val="90000"/>
              </a:lnSpc>
            </a:pPr>
            <a:r>
              <a:rPr lang="en-US" sz="1600" dirty="0">
                <a:solidFill>
                  <a:srgbClr val="000000"/>
                </a:solidFill>
                <a:latin typeface="MiSans" pitchFamily="34" charset="0"/>
                <a:ea typeface="MiSans" pitchFamily="34" charset="-122"/>
                <a:cs typeface="MiSans" pitchFamily="34" charset="-120"/>
              </a:rPr>
              <a:t>汇报日期</a:t>
            </a:r>
            <a:r>
              <a:rPr lang="en-US" sz="1600">
                <a:solidFill>
                  <a:srgbClr val="000000"/>
                </a:solidFill>
                <a:latin typeface="MiSans" pitchFamily="34" charset="0"/>
                <a:ea typeface="MiSans" pitchFamily="34" charset="-122"/>
                <a:cs typeface="MiSans" pitchFamily="34" charset="-120"/>
              </a:rPr>
              <a:t>：2025/12/17</a:t>
            </a:r>
            <a:endParaRPr lang="en-US" sz="1600" dirty="0"/>
          </a:p>
        </p:txBody>
      </p:sp>
      <p:sp>
        <p:nvSpPr>
          <p:cNvPr id="7" name="Shape 3"/>
          <p:cNvSpPr/>
          <p:nvPr/>
        </p:nvSpPr>
        <p:spPr>
          <a:xfrm>
            <a:off x="11381644" y="55969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8" name="Text 4"/>
          <p:cNvSpPr/>
          <p:nvPr/>
        </p:nvSpPr>
        <p:spPr>
          <a:xfrm>
            <a:off x="11381644" y="55969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11381644" y="65666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0" name="Text 6"/>
          <p:cNvSpPr/>
          <p:nvPr/>
        </p:nvSpPr>
        <p:spPr>
          <a:xfrm>
            <a:off x="11381644" y="65666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11381644" y="75363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2" name="Text 8"/>
          <p:cNvSpPr/>
          <p:nvPr/>
        </p:nvSpPr>
        <p:spPr>
          <a:xfrm>
            <a:off x="11381644" y="753639"/>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flipV="1">
            <a:off x="2304972" y="6281738"/>
            <a:ext cx="5746750" cy="1905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14" name="Text 10"/>
          <p:cNvSpPr/>
          <p:nvPr/>
        </p:nvSpPr>
        <p:spPr>
          <a:xfrm>
            <a:off x="617220" y="2134235"/>
            <a:ext cx="7715885" cy="1527810"/>
          </a:xfrm>
          <a:prstGeom prst="rect">
            <a:avLst/>
          </a:prstGeom>
          <a:noFill/>
          <a:ln/>
        </p:spPr>
        <p:txBody>
          <a:bodyPr wrap="square" lIns="0" tIns="0" rIns="0" bIns="0" rtlCol="0" anchor="t"/>
          <a:lstStyle/>
          <a:p>
            <a:pPr>
              <a:lnSpc>
                <a:spcPct val="100000"/>
              </a:lnSpc>
            </a:pPr>
            <a:r>
              <a:rPr lang="en-US" sz="4400" b="1" dirty="0" err="1">
                <a:solidFill>
                  <a:srgbClr val="000000"/>
                </a:solidFill>
                <a:latin typeface="MiSans" pitchFamily="34" charset="0"/>
                <a:ea typeface="MiSans" pitchFamily="34" charset="-122"/>
                <a:cs typeface="MiSans" pitchFamily="34" charset="-120"/>
              </a:rPr>
              <a:t>多端大模型统一平台</a:t>
            </a:r>
            <a:r>
              <a:rPr lang="en-US" sz="4400" b="1" dirty="0">
                <a:solidFill>
                  <a:srgbClr val="000000"/>
                </a:solidFill>
                <a:latin typeface="MiSans" pitchFamily="34" charset="0"/>
                <a:ea typeface="MiSans" pitchFamily="34" charset="-122"/>
                <a:cs typeface="MiSans" pitchFamily="34" charset="-120"/>
              </a:rPr>
              <a:t>-</a:t>
            </a:r>
            <a:r>
              <a:rPr lang="zh-CN" altLang="en-US" sz="4400" b="1" dirty="0">
                <a:solidFill>
                  <a:srgbClr val="000000"/>
                </a:solidFill>
                <a:latin typeface="MiSans" pitchFamily="34" charset="0"/>
                <a:ea typeface="MiSans" pitchFamily="34" charset="-122"/>
                <a:cs typeface="MiSans" pitchFamily="34" charset="-120"/>
              </a:rPr>
              <a:t>评审报告</a:t>
            </a:r>
            <a:endParaRPr lang="en-US" sz="1600" dirty="0"/>
          </a:p>
        </p:txBody>
      </p:sp>
      <p:pic>
        <p:nvPicPr>
          <p:cNvPr id="15" name="Image 2" descr="https://kimi-img.moonshot.cn/pub/slides/slides_tmpl/image/25-10-09-16:35:24-d3jn7j0s8jdo4os5diug.jpg"/>
          <p:cNvPicPr>
            <a:picLocks noChangeAspect="1"/>
          </p:cNvPicPr>
          <p:nvPr/>
        </p:nvPicPr>
        <p:blipFill>
          <a:blip r:embed="rId5"/>
          <a:stretch>
            <a:fillRect/>
          </a:stretch>
        </p:blipFill>
        <p:spPr>
          <a:xfrm rot="5400000">
            <a:off x="10291445" y="5408930"/>
            <a:ext cx="2170430" cy="728980"/>
          </a:xfrm>
          <a:prstGeom prst="rect">
            <a:avLst/>
          </a:prstGeom>
        </p:spPr>
      </p:pic>
      <p:pic>
        <p:nvPicPr>
          <p:cNvPr id="16"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772795" y="534035"/>
            <a:ext cx="762000" cy="76200"/>
          </a:xfrm>
          <a:prstGeom prst="rect">
            <a:avLst/>
          </a:prstGeom>
        </p:spPr>
      </p:pic>
      <p:pic>
        <p:nvPicPr>
          <p:cNvPr id="17" name="Image 4" descr="https://kimi-img.moonshot.cn/pub/slides/slides_tmpl/image/25-10-09-16:35:24-d3jn7j0s8jdo4os5div0.png"/>
          <p:cNvPicPr>
            <a:picLocks noChangeAspect="1"/>
          </p:cNvPicPr>
          <p:nvPr/>
        </p:nvPicPr>
        <p:blipFill>
          <a:blip r:embed="rId6">
            <a:alphaModFix amt="40000"/>
          </a:blip>
          <a:stretch>
            <a:fillRect/>
          </a:stretch>
        </p:blipFill>
        <p:spPr>
          <a:xfrm flipV="1">
            <a:off x="772795" y="664845"/>
            <a:ext cx="762000" cy="7620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8" name="Image 0" descr="https://kimi-img.moonshot.cn/pub/slides/slides_tmpl/image/25-10-09-16:35:24-d3jn7j0s8jdo4os5divg.jpg">
            <a:extLst>
              <a:ext uri="{FF2B5EF4-FFF2-40B4-BE49-F238E27FC236}">
                <a16:creationId xmlns:a16="http://schemas.microsoft.com/office/drawing/2014/main" id="{30387E67-AB52-B48D-16D8-F12F0B24CF85}"/>
              </a:ext>
            </a:extLst>
          </p:cNvPr>
          <p:cNvPicPr>
            <a:picLocks noChangeAspect="1"/>
          </p:cNvPicPr>
          <p:nvPr/>
        </p:nvPicPr>
        <p:blipFill>
          <a:blip r:embed="rId4"/>
          <a:stretch>
            <a:fillRect/>
          </a:stretch>
        </p:blipFill>
        <p:spPr>
          <a:xfrm>
            <a:off x="6640493" y="1556686"/>
            <a:ext cx="4272304" cy="4358038"/>
          </a:xfrm>
          <a:prstGeom prst="rect">
            <a:avLst/>
          </a:prstGeom>
        </p:spPr>
      </p:pic>
      <p:pic>
        <p:nvPicPr>
          <p:cNvPr id="7" name="Image 0" descr="https://kimi-img.moonshot.cn/pub/slides/slides_tmpl/image/25-10-09-16:35:24-d3jn7j0s8jdo4os5divg.jpg">
            <a:extLst>
              <a:ext uri="{FF2B5EF4-FFF2-40B4-BE49-F238E27FC236}">
                <a16:creationId xmlns:a16="http://schemas.microsoft.com/office/drawing/2014/main" id="{F9493757-488D-1261-9DE4-8BE91042D630}"/>
              </a:ext>
            </a:extLst>
          </p:cNvPr>
          <p:cNvPicPr>
            <a:picLocks noChangeAspect="1"/>
          </p:cNvPicPr>
          <p:nvPr/>
        </p:nvPicPr>
        <p:blipFill>
          <a:blip r:embed="rId4"/>
          <a:stretch>
            <a:fillRect/>
          </a:stretch>
        </p:blipFill>
        <p:spPr>
          <a:xfrm>
            <a:off x="1382700" y="1556686"/>
            <a:ext cx="4272304" cy="4358038"/>
          </a:xfrm>
          <a:prstGeom prst="rect">
            <a:avLst/>
          </a:prstGeom>
        </p:spPr>
      </p:pic>
      <p:sp>
        <p:nvSpPr>
          <p:cNvPr id="2" name="Text 0"/>
          <p:cNvSpPr/>
          <p:nvPr/>
        </p:nvSpPr>
        <p:spPr>
          <a:xfrm>
            <a:off x="-9525" y="18403"/>
            <a:ext cx="4083424" cy="744243"/>
          </a:xfrm>
          <a:prstGeom prst="rect">
            <a:avLst/>
          </a:prstGeom>
          <a:noFill/>
          <a:ln/>
        </p:spPr>
        <p:txBody>
          <a:bodyPr wrap="square" lIns="0" tIns="0" rIns="0" bIns="0" rtlCol="0" anchor="t">
            <a:spAutoFit/>
          </a:bodyPr>
          <a:lstStyle/>
          <a:p>
            <a:pPr algn="ctr">
              <a:lnSpc>
                <a:spcPct val="150000"/>
              </a:lnSpc>
            </a:pPr>
            <a:r>
              <a:rPr lang="en-US" sz="3600" dirty="0" err="1">
                <a:solidFill>
                  <a:srgbClr val="0D0D0D"/>
                </a:solidFill>
                <a:latin typeface="MiSans" pitchFamily="34" charset="0"/>
                <a:ea typeface="MiSans" pitchFamily="34" charset="-122"/>
                <a:cs typeface="MiSans" pitchFamily="34" charset="-120"/>
              </a:rPr>
              <a:t>密码加密-黑盒验证</a:t>
            </a:r>
            <a:endParaRPr lang="en-US" sz="1600" dirty="0"/>
          </a:p>
        </p:txBody>
      </p:sp>
      <p:pic>
        <p:nvPicPr>
          <p:cNvPr id="3" name="Image 0" descr="https://kimi-img.moonshot.cn/pub/slides/slides_tmpl/image/25-10-09-16:35:25-d3jn7j8s8jdo4os5dj2g.png"/>
          <p:cNvPicPr>
            <a:picLocks noChangeAspect="1"/>
          </p:cNvPicPr>
          <p:nvPr/>
        </p:nvPicPr>
        <p:blipFill>
          <a:blip r:embed="rId5"/>
          <a:srcRect l="275" r="275"/>
          <a:stretch/>
        </p:blipFill>
        <p:spPr>
          <a:xfrm>
            <a:off x="3203882" y="1866900"/>
            <a:ext cx="688340" cy="691515"/>
          </a:xfrm>
          <a:prstGeom prst="rect">
            <a:avLst/>
          </a:prstGeom>
        </p:spPr>
      </p:pic>
      <p:pic>
        <p:nvPicPr>
          <p:cNvPr id="4" name="Image 1" descr="https://kimi-img.moonshot.cn/pub/slides/slides_tmpl/image/25-10-09-16:35:25-d3jn7j8s8jdo4os5dj3g.png"/>
          <p:cNvPicPr>
            <a:picLocks noChangeAspect="1"/>
          </p:cNvPicPr>
          <p:nvPr/>
        </p:nvPicPr>
        <p:blipFill>
          <a:blip r:embed="rId6"/>
          <a:stretch>
            <a:fillRect/>
          </a:stretch>
        </p:blipFill>
        <p:spPr>
          <a:xfrm>
            <a:off x="2899717" y="2049145"/>
            <a:ext cx="1288415" cy="330200"/>
          </a:xfrm>
          <a:prstGeom prst="rect">
            <a:avLst/>
          </a:prstGeom>
        </p:spPr>
      </p:pic>
      <p:pic>
        <p:nvPicPr>
          <p:cNvPr id="5" name="Image 2" descr="https://kimi-img.moonshot.cn/pub/slides/slides_tmpl/image/25-10-09-16:35:25-d3jn7j8s8jdo4os5dj2g.png"/>
          <p:cNvPicPr>
            <a:picLocks noChangeAspect="1"/>
          </p:cNvPicPr>
          <p:nvPr/>
        </p:nvPicPr>
        <p:blipFill>
          <a:blip r:embed="rId5"/>
          <a:srcRect l="275" r="275"/>
          <a:stretch/>
        </p:blipFill>
        <p:spPr>
          <a:xfrm>
            <a:off x="8437555" y="1776730"/>
            <a:ext cx="688340" cy="691515"/>
          </a:xfrm>
          <a:prstGeom prst="rect">
            <a:avLst/>
          </a:prstGeom>
        </p:spPr>
      </p:pic>
      <p:pic>
        <p:nvPicPr>
          <p:cNvPr id="6" name="Image 3" descr="https://kimi-img.moonshot.cn/pub/slides/slides_tmpl/image/25-10-09-16:35:25-d3jn7j8s8jdo4os5dj3g.png"/>
          <p:cNvPicPr>
            <a:picLocks noChangeAspect="1"/>
          </p:cNvPicPr>
          <p:nvPr/>
        </p:nvPicPr>
        <p:blipFill>
          <a:blip r:embed="rId6"/>
          <a:stretch>
            <a:fillRect/>
          </a:stretch>
        </p:blipFill>
        <p:spPr>
          <a:xfrm>
            <a:off x="8132755" y="1958975"/>
            <a:ext cx="1288415" cy="330200"/>
          </a:xfrm>
          <a:prstGeom prst="rect">
            <a:avLst/>
          </a:prstGeom>
        </p:spPr>
      </p:pic>
      <p:sp>
        <p:nvSpPr>
          <p:cNvPr id="9" name="Text 1"/>
          <p:cNvSpPr/>
          <p:nvPr/>
        </p:nvSpPr>
        <p:spPr>
          <a:xfrm>
            <a:off x="3194992" y="195326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10" name="Text 2"/>
          <p:cNvSpPr/>
          <p:nvPr/>
        </p:nvSpPr>
        <p:spPr>
          <a:xfrm>
            <a:off x="2140892" y="277749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测试内容</a:t>
            </a:r>
            <a:endParaRPr lang="en-US" sz="1600" dirty="0"/>
          </a:p>
        </p:txBody>
      </p:sp>
      <p:sp>
        <p:nvSpPr>
          <p:cNvPr id="11" name="Text 3"/>
          <p:cNvSpPr/>
          <p:nvPr/>
        </p:nvSpPr>
        <p:spPr>
          <a:xfrm>
            <a:off x="2163117" y="348678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针对密码加密和验证函数进行黑盒测试，验证其对外契约的正确性。确保明文密码经过加密后生成的哈希值不是原文，且相同密码验证返回true，不同密码验证返回false，保障用户密码的安全存储与验证准确性。</a:t>
            </a:r>
            <a:endParaRPr lang="en-US" sz="1600" dirty="0"/>
          </a:p>
        </p:txBody>
      </p:sp>
      <p:sp>
        <p:nvSpPr>
          <p:cNvPr id="12" name="Text 4"/>
          <p:cNvSpPr/>
          <p:nvPr/>
        </p:nvSpPr>
        <p:spPr>
          <a:xfrm>
            <a:off x="8437238" y="186880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3" name="Text 5"/>
          <p:cNvSpPr/>
          <p:nvPr/>
        </p:nvSpPr>
        <p:spPr>
          <a:xfrm>
            <a:off x="7373930" y="268732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测试步骤</a:t>
            </a:r>
            <a:endParaRPr lang="en-US" sz="1600" dirty="0"/>
          </a:p>
        </p:txBody>
      </p:sp>
      <p:sp>
        <p:nvSpPr>
          <p:cNvPr id="14" name="Text 6"/>
          <p:cNvSpPr/>
          <p:nvPr/>
        </p:nvSpPr>
        <p:spPr>
          <a:xfrm>
            <a:off x="7396155" y="339661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首先对明文密码'Pass123!'进行加密，检查加密结果是否为非明文的哈希值；然后使用相同的明文密码进行验证，确认返回结果为true；最后使用不同的明文密码进行验证，确保返回结果为false。</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DC67F-3122-D7DA-14A1-565ABC9F60AC}"/>
            </a:ext>
          </a:extLst>
        </p:cNvPr>
        <p:cNvGrpSpPr/>
        <p:nvPr/>
      </p:nvGrpSpPr>
      <p:grpSpPr>
        <a:xfrm>
          <a:off x="0" y="0"/>
          <a:ext cx="0" cy="0"/>
          <a:chOff x="0" y="0"/>
          <a:chExt cx="0" cy="0"/>
        </a:xfrm>
      </p:grpSpPr>
      <p:pic>
        <p:nvPicPr>
          <p:cNvPr id="3" name="Image 0" descr="https://kimi-img.moonshot.cn/pub/slides/slides_tmpl/image/25-10-09-16:35:24-d3jn7j0s8jdo4os5divg.jpg">
            <a:extLst>
              <a:ext uri="{FF2B5EF4-FFF2-40B4-BE49-F238E27FC236}">
                <a16:creationId xmlns:a16="http://schemas.microsoft.com/office/drawing/2014/main" id="{86D66563-57B7-9BF5-F2C9-88888ABC443E}"/>
              </a:ext>
            </a:extLst>
          </p:cNvPr>
          <p:cNvPicPr>
            <a:picLocks noChangeAspect="1"/>
          </p:cNvPicPr>
          <p:nvPr/>
        </p:nvPicPr>
        <p:blipFill>
          <a:blip r:embed="rId3"/>
          <a:stretch>
            <a:fillRect/>
          </a:stretch>
        </p:blipFill>
        <p:spPr>
          <a:xfrm>
            <a:off x="521694" y="1471941"/>
            <a:ext cx="3486040" cy="4136078"/>
          </a:xfrm>
          <a:prstGeom prst="rect">
            <a:avLst/>
          </a:prstGeom>
        </p:spPr>
      </p:pic>
      <p:sp>
        <p:nvSpPr>
          <p:cNvPr id="2" name="Text 0">
            <a:extLst>
              <a:ext uri="{FF2B5EF4-FFF2-40B4-BE49-F238E27FC236}">
                <a16:creationId xmlns:a16="http://schemas.microsoft.com/office/drawing/2014/main" id="{3B13A98B-A7DF-16E3-785A-8FCE1C5BD749}"/>
              </a:ext>
            </a:extLst>
          </p:cNvPr>
          <p:cNvSpPr/>
          <p:nvPr/>
        </p:nvSpPr>
        <p:spPr>
          <a:xfrm>
            <a:off x="-9525" y="18403"/>
            <a:ext cx="4083424" cy="744243"/>
          </a:xfrm>
          <a:prstGeom prst="rect">
            <a:avLst/>
          </a:prstGeom>
          <a:noFill/>
          <a:ln/>
        </p:spPr>
        <p:txBody>
          <a:bodyPr wrap="square" lIns="0" tIns="0" rIns="0" bIns="0" rtlCol="0" anchor="t">
            <a:spAutoFit/>
          </a:bodyPr>
          <a:lstStyle/>
          <a:p>
            <a:pPr algn="ctr">
              <a:lnSpc>
                <a:spcPct val="150000"/>
              </a:lnSpc>
            </a:pPr>
            <a:r>
              <a:rPr lang="en-US" sz="3600" dirty="0" err="1">
                <a:solidFill>
                  <a:srgbClr val="0D0D0D"/>
                </a:solidFill>
                <a:latin typeface="MiSans" pitchFamily="34" charset="0"/>
                <a:ea typeface="MiSans" pitchFamily="34" charset="-122"/>
                <a:cs typeface="MiSans" pitchFamily="34" charset="-120"/>
              </a:rPr>
              <a:t>密码加密-黑盒验证</a:t>
            </a:r>
            <a:endParaRPr lang="en-US" sz="1600" dirty="0"/>
          </a:p>
        </p:txBody>
      </p:sp>
      <p:pic>
        <p:nvPicPr>
          <p:cNvPr id="24" name="Image 4" descr="https://kimi-img.moonshot.cn/pub/slides/slides_tmpl/image/25-10-09-16:35:25-d3jn7j8s8jdo4os5dj2g.png">
            <a:extLst>
              <a:ext uri="{FF2B5EF4-FFF2-40B4-BE49-F238E27FC236}">
                <a16:creationId xmlns:a16="http://schemas.microsoft.com/office/drawing/2014/main" id="{C330A6E9-E341-71BD-F570-6526444529A6}"/>
              </a:ext>
            </a:extLst>
          </p:cNvPr>
          <p:cNvPicPr>
            <a:picLocks noChangeAspect="1"/>
          </p:cNvPicPr>
          <p:nvPr/>
        </p:nvPicPr>
        <p:blipFill>
          <a:blip r:embed="rId4"/>
          <a:srcRect l="275" r="275"/>
          <a:stretch/>
        </p:blipFill>
        <p:spPr>
          <a:xfrm>
            <a:off x="1905228" y="1665423"/>
            <a:ext cx="688340" cy="691515"/>
          </a:xfrm>
          <a:prstGeom prst="rect">
            <a:avLst/>
          </a:prstGeom>
        </p:spPr>
      </p:pic>
      <p:pic>
        <p:nvPicPr>
          <p:cNvPr id="25" name="Image 5" descr="https://kimi-img.moonshot.cn/pub/slides/slides_tmpl/image/25-10-09-16:35:25-d3jn7j8s8jdo4os5dj3g.png">
            <a:extLst>
              <a:ext uri="{FF2B5EF4-FFF2-40B4-BE49-F238E27FC236}">
                <a16:creationId xmlns:a16="http://schemas.microsoft.com/office/drawing/2014/main" id="{B4B3BA6E-4E4A-16EB-0A56-75F587A66749}"/>
              </a:ext>
            </a:extLst>
          </p:cNvPr>
          <p:cNvPicPr>
            <a:picLocks noChangeAspect="1"/>
          </p:cNvPicPr>
          <p:nvPr/>
        </p:nvPicPr>
        <p:blipFill>
          <a:blip r:embed="rId5"/>
          <a:stretch>
            <a:fillRect/>
          </a:stretch>
        </p:blipFill>
        <p:spPr>
          <a:xfrm>
            <a:off x="1603603" y="1847668"/>
            <a:ext cx="1288415" cy="330200"/>
          </a:xfrm>
          <a:prstGeom prst="rect">
            <a:avLst/>
          </a:prstGeom>
        </p:spPr>
      </p:pic>
      <p:sp>
        <p:nvSpPr>
          <p:cNvPr id="26" name="Text 7">
            <a:extLst>
              <a:ext uri="{FF2B5EF4-FFF2-40B4-BE49-F238E27FC236}">
                <a16:creationId xmlns:a16="http://schemas.microsoft.com/office/drawing/2014/main" id="{C514B89F-5758-2569-588A-9BF5EB785E4E}"/>
              </a:ext>
            </a:extLst>
          </p:cNvPr>
          <p:cNvSpPr/>
          <p:nvPr/>
        </p:nvSpPr>
        <p:spPr>
          <a:xfrm>
            <a:off x="1904593" y="1761308"/>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27" name="Text 8">
            <a:extLst>
              <a:ext uri="{FF2B5EF4-FFF2-40B4-BE49-F238E27FC236}">
                <a16:creationId xmlns:a16="http://schemas.microsoft.com/office/drawing/2014/main" id="{314035FC-9AFB-2983-9F4E-4C9E415FA004}"/>
              </a:ext>
            </a:extLst>
          </p:cNvPr>
          <p:cNvSpPr/>
          <p:nvPr/>
        </p:nvSpPr>
        <p:spPr>
          <a:xfrm>
            <a:off x="844778" y="2576013"/>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测试结果</a:t>
            </a:r>
            <a:endParaRPr lang="en-US" sz="1600" dirty="0"/>
          </a:p>
        </p:txBody>
      </p:sp>
      <p:sp>
        <p:nvSpPr>
          <p:cNvPr id="28" name="Text 9">
            <a:extLst>
              <a:ext uri="{FF2B5EF4-FFF2-40B4-BE49-F238E27FC236}">
                <a16:creationId xmlns:a16="http://schemas.microsoft.com/office/drawing/2014/main" id="{52C6C278-F378-52F7-9896-D948E886FAF7}"/>
              </a:ext>
            </a:extLst>
          </p:cNvPr>
          <p:cNvSpPr/>
          <p:nvPr/>
        </p:nvSpPr>
        <p:spPr>
          <a:xfrm>
            <a:off x="867003" y="3285308"/>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测试结果表明，bcrypt哈希值生成成功，相同密码验证正确返回true，不同密码验证正确返回false，密码加密和验证功能符合预期，通过了黑盒测试验证，为用户密码安全提供了有力保障。</a:t>
            </a:r>
            <a:endParaRPr lang="en-US" sz="1600" dirty="0"/>
          </a:p>
        </p:txBody>
      </p:sp>
      <p:pic>
        <p:nvPicPr>
          <p:cNvPr id="30" name="图片 29" descr="文本&#10;&#10;AI 生成的内容可能不正确。">
            <a:extLst>
              <a:ext uri="{FF2B5EF4-FFF2-40B4-BE49-F238E27FC236}">
                <a16:creationId xmlns:a16="http://schemas.microsoft.com/office/drawing/2014/main" id="{748A3EC2-7BFD-D852-A232-576FF3E67C8D}"/>
              </a:ext>
            </a:extLst>
          </p:cNvPr>
          <p:cNvPicPr>
            <a:picLocks noChangeAspect="1"/>
          </p:cNvPicPr>
          <p:nvPr/>
        </p:nvPicPr>
        <p:blipFill>
          <a:blip r:embed="rId6"/>
          <a:stretch>
            <a:fillRect/>
          </a:stretch>
        </p:blipFill>
        <p:spPr>
          <a:xfrm>
            <a:off x="4793998" y="248550"/>
            <a:ext cx="5966303" cy="6360900"/>
          </a:xfrm>
          <a:prstGeom prst="rect">
            <a:avLst/>
          </a:prstGeom>
        </p:spPr>
      </p:pic>
    </p:spTree>
    <p:extLst>
      <p:ext uri="{BB962C8B-B14F-4D97-AF65-F5344CB8AC3E}">
        <p14:creationId xmlns:p14="http://schemas.microsoft.com/office/powerpoint/2010/main" val="2425484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23000"/>
          </a:blip>
          <a:srcRect l="4" t="11111" r="18329"/>
          <a:stretch/>
        </p:blipFill>
        <p:spPr>
          <a:xfrm flipH="1" flipV="1">
            <a:off x="0" y="0"/>
            <a:ext cx="12191365" cy="6858000"/>
          </a:xfrm>
          <a:prstGeom prst="rect">
            <a:avLst/>
          </a:prstGeom>
        </p:spPr>
      </p:pic>
      <p:sp>
        <p:nvSpPr>
          <p:cNvPr id="3" name="Text 0"/>
          <p:cNvSpPr/>
          <p:nvPr/>
        </p:nvSpPr>
        <p:spPr>
          <a:xfrm>
            <a:off x="-6231890" y="-69261"/>
            <a:ext cx="10993120" cy="979805"/>
          </a:xfrm>
          <a:prstGeom prst="rect">
            <a:avLst/>
          </a:prstGeom>
          <a:noFill/>
          <a:ln/>
        </p:spPr>
        <p:txBody>
          <a:bodyPr wrap="square" lIns="0" tIns="0" rIns="0" bIns="0" rtlCol="0" anchor="t"/>
          <a:lstStyle/>
          <a:p>
            <a:pPr algn="r">
              <a:lnSpc>
                <a:spcPct val="150000"/>
              </a:lnSpc>
            </a:pPr>
            <a:r>
              <a:rPr lang="en-US" sz="3600" dirty="0" err="1">
                <a:solidFill>
                  <a:srgbClr val="0D0D0D"/>
                </a:solidFill>
                <a:latin typeface="MiSans" pitchFamily="34" charset="0"/>
                <a:ea typeface="MiSans" pitchFamily="34" charset="-122"/>
                <a:cs typeface="MiSans" pitchFamily="34" charset="-120"/>
              </a:rPr>
              <a:t>API密钥格式-白盒</a:t>
            </a:r>
            <a:r>
              <a:rPr lang="zh-CN" altLang="en-US" sz="3600" dirty="0">
                <a:solidFill>
                  <a:srgbClr val="0D0D0D"/>
                </a:solidFill>
                <a:latin typeface="MiSans" pitchFamily="34" charset="0"/>
                <a:ea typeface="MiSans" pitchFamily="34" charset="-122"/>
                <a:cs typeface="MiSans" pitchFamily="34" charset="-120"/>
              </a:rPr>
              <a:t>测试</a:t>
            </a:r>
            <a:endParaRPr lang="en-US" sz="1600" dirty="0"/>
          </a:p>
        </p:txBody>
      </p:sp>
      <p:sp>
        <p:nvSpPr>
          <p:cNvPr id="4" name="Shape 1"/>
          <p:cNvSpPr/>
          <p:nvPr/>
        </p:nvSpPr>
        <p:spPr>
          <a:xfrm>
            <a:off x="5177791" y="3709209"/>
            <a:ext cx="0" cy="928914"/>
          </a:xfrm>
          <a:prstGeom prst="line">
            <a:avLst/>
          </a:prstGeom>
          <a:noFill/>
          <a:ln w="19050">
            <a:solidFill>
              <a:srgbClr val="D9D9D9"/>
            </a:solidFill>
            <a:prstDash val="solid"/>
            <a:headEnd type="none"/>
            <a:tailEnd type="none"/>
          </a:ln>
        </p:spPr>
        <p:txBody>
          <a:bodyPr/>
          <a:lstStyle/>
          <a:p>
            <a:endParaRPr lang="zh-CN" altLang="en-US"/>
          </a:p>
        </p:txBody>
      </p:sp>
      <p:sp>
        <p:nvSpPr>
          <p:cNvPr id="5" name="Shape 2"/>
          <p:cNvSpPr/>
          <p:nvPr/>
        </p:nvSpPr>
        <p:spPr>
          <a:xfrm>
            <a:off x="8518526" y="3709209"/>
            <a:ext cx="0" cy="928914"/>
          </a:xfrm>
          <a:prstGeom prst="line">
            <a:avLst/>
          </a:prstGeom>
          <a:noFill/>
          <a:ln w="19050">
            <a:solidFill>
              <a:srgbClr val="D9D9D9"/>
            </a:solidFill>
            <a:prstDash val="solid"/>
            <a:headEnd type="none"/>
            <a:tailEnd type="none"/>
          </a:ln>
        </p:spPr>
        <p:txBody>
          <a:bodyPr/>
          <a:lstStyle/>
          <a:p>
            <a:endParaRPr lang="zh-CN" altLang="en-US"/>
          </a:p>
        </p:txBody>
      </p:sp>
      <p:pic>
        <p:nvPicPr>
          <p:cNvPr id="6" name="Image 1" descr="https://kimi-img.moonshot.cn/pub/slides/slides_tmpl/image/25-10-09-16:35:24-d3jn7j0s8jdo4os5diug.jpg"/>
          <p:cNvPicPr>
            <a:picLocks noChangeAspect="1"/>
          </p:cNvPicPr>
          <p:nvPr/>
        </p:nvPicPr>
        <p:blipFill>
          <a:blip r:embed="rId5"/>
          <a:stretch>
            <a:fillRect/>
          </a:stretch>
        </p:blipFill>
        <p:spPr>
          <a:xfrm rot="5400000">
            <a:off x="-958850" y="4513580"/>
            <a:ext cx="4178300" cy="509905"/>
          </a:xfrm>
          <a:prstGeom prst="rect">
            <a:avLst/>
          </a:prstGeom>
        </p:spPr>
      </p:pic>
      <p:sp>
        <p:nvSpPr>
          <p:cNvPr id="7" name="Shape 3"/>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4"/>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9" name="Text 5"/>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1" name="Text 7"/>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3" name="Text 9"/>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882650" y="669290"/>
            <a:ext cx="762000" cy="76200"/>
          </a:xfrm>
          <a:prstGeom prst="rect">
            <a:avLst/>
          </a:prstGeom>
        </p:spPr>
      </p:pic>
      <p:pic>
        <p:nvPicPr>
          <p:cNvPr id="15"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882650" y="800100"/>
            <a:ext cx="762000" cy="76200"/>
          </a:xfrm>
          <a:prstGeom prst="rect">
            <a:avLst/>
          </a:prstGeom>
        </p:spPr>
      </p:pic>
      <p:sp>
        <p:nvSpPr>
          <p:cNvPr id="16" name="Text 10"/>
          <p:cNvSpPr/>
          <p:nvPr/>
        </p:nvSpPr>
        <p:spPr>
          <a:xfrm>
            <a:off x="2246630" y="2288540"/>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测试内容</a:t>
            </a:r>
            <a:endParaRPr lang="en-US" sz="1600" dirty="0"/>
          </a:p>
        </p:txBody>
      </p:sp>
      <p:sp>
        <p:nvSpPr>
          <p:cNvPr id="17" name="Text 11"/>
          <p:cNvSpPr/>
          <p:nvPr/>
        </p:nvSpPr>
        <p:spPr>
          <a:xfrm>
            <a:off x="2268855" y="3138805"/>
            <a:ext cx="2513965" cy="29876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白盒验证API密钥格式的正则表达式是否正确覆盖，确保密钥格式严格符合/^sk-[a-zA-Z0-9]{48}$/的规范。通过精心设计的测试用例，全面检查正则表达式的各个部分和边界条件，保障密钥验证的准确性。</a:t>
            </a:r>
            <a:endParaRPr lang="en-US" sz="1600" dirty="0"/>
          </a:p>
        </p:txBody>
      </p:sp>
      <p:sp>
        <p:nvSpPr>
          <p:cNvPr id="18" name="Text 12"/>
          <p:cNvSpPr/>
          <p:nvPr/>
        </p:nvSpPr>
        <p:spPr>
          <a:xfrm>
            <a:off x="5568950" y="2295525"/>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a:t>
            </a:r>
            <a:endParaRPr lang="en-US" sz="1600" dirty="0"/>
          </a:p>
        </p:txBody>
      </p:sp>
      <p:sp>
        <p:nvSpPr>
          <p:cNvPr id="19" name="Text 13"/>
          <p:cNvSpPr/>
          <p:nvPr/>
        </p:nvSpPr>
        <p:spPr>
          <a:xfrm>
            <a:off x="5591175" y="3145790"/>
            <a:ext cx="2513965" cy="298005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测试用例包括' sk-' + 'a'×48，验证是否匹配成功；'sk-' + 'a'×47，检查是否匹配失败；以及' sk-' + 'a'×47 + '@'，确认是否匹配失败。这些用例覆盖了密钥长度和字符范围的关键边界，确保正则表达式在各种情况下都能正确判断。</a:t>
            </a:r>
            <a:endParaRPr lang="en-US" sz="1600" dirty="0"/>
          </a:p>
        </p:txBody>
      </p:sp>
      <p:sp>
        <p:nvSpPr>
          <p:cNvPr id="20" name="Text 14"/>
          <p:cNvSpPr/>
          <p:nvPr/>
        </p:nvSpPr>
        <p:spPr>
          <a:xfrm>
            <a:off x="8852535" y="2315845"/>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测试结果</a:t>
            </a:r>
            <a:endParaRPr lang="en-US" sz="1600" dirty="0"/>
          </a:p>
        </p:txBody>
      </p:sp>
      <p:sp>
        <p:nvSpPr>
          <p:cNvPr id="21" name="Text 15"/>
          <p:cNvSpPr/>
          <p:nvPr/>
        </p:nvSpPr>
        <p:spPr>
          <a:xfrm>
            <a:off x="8874760" y="3166110"/>
            <a:ext cx="2513965" cy="29597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测试结果表明，所有测试用例均符合预期。'sk-' + 'a'×48匹配成功，返回true；而' sk-' + 'a'×47和' sk-' + 'a'×47 + '@'均匹配失败，返回false。这证明了正则表达式能够准确地验证API密钥格式，为系统的安全性提供了有力保障。</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03</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err="1">
                <a:solidFill>
                  <a:srgbClr val="0D0D0D"/>
                </a:solidFill>
                <a:latin typeface="MiSans" pitchFamily="34" charset="0"/>
                <a:ea typeface="MiSans" pitchFamily="34" charset="-122"/>
                <a:cs typeface="MiSans" pitchFamily="34" charset="-120"/>
              </a:rPr>
              <a:t>集成测试</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4g.png"/>
          <p:cNvPicPr>
            <a:picLocks noChangeAspect="1"/>
          </p:cNvPicPr>
          <p:nvPr/>
        </p:nvPicPr>
        <p:blipFill>
          <a:blip r:embed="rId3"/>
          <a:stretch>
            <a:fillRect/>
          </a:stretch>
        </p:blipFill>
        <p:spPr>
          <a:xfrm>
            <a:off x="7809865" y="2195830"/>
            <a:ext cx="3395345" cy="3742690"/>
          </a:xfrm>
          <a:prstGeom prst="rect">
            <a:avLst/>
          </a:prstGeom>
        </p:spPr>
      </p:pic>
      <p:pic>
        <p:nvPicPr>
          <p:cNvPr id="3" name="Image 1" descr="https://kimi-img.moonshot.cn/pub/slides/slides_tmpl/image/25-10-09-16:35:26-d3jn7jgs8jdo4os5dj4g.png"/>
          <p:cNvPicPr>
            <a:picLocks noChangeAspect="1"/>
          </p:cNvPicPr>
          <p:nvPr/>
        </p:nvPicPr>
        <p:blipFill>
          <a:blip r:embed="rId3"/>
          <a:stretch>
            <a:fillRect/>
          </a:stretch>
        </p:blipFill>
        <p:spPr>
          <a:xfrm>
            <a:off x="4304665" y="2009775"/>
            <a:ext cx="3395345" cy="3742690"/>
          </a:xfrm>
          <a:prstGeom prst="rect">
            <a:avLst/>
          </a:prstGeom>
        </p:spPr>
      </p:pic>
      <p:pic>
        <p:nvPicPr>
          <p:cNvPr id="4" name="Image 2" descr="https://kimi-img.moonshot.cn/pub/slides/slides_tmpl/image/25-10-09-16:35:26-d3jn7jgs8jdo4os5dj4g.png"/>
          <p:cNvPicPr>
            <a:picLocks noChangeAspect="1"/>
          </p:cNvPicPr>
          <p:nvPr/>
        </p:nvPicPr>
        <p:blipFill>
          <a:blip r:embed="rId3"/>
          <a:stretch>
            <a:fillRect/>
          </a:stretch>
        </p:blipFill>
        <p:spPr>
          <a:xfrm>
            <a:off x="824865" y="1695450"/>
            <a:ext cx="3395345" cy="3742690"/>
          </a:xfrm>
          <a:prstGeom prst="rect">
            <a:avLst/>
          </a:prstGeom>
        </p:spPr>
      </p:pic>
      <p:sp>
        <p:nvSpPr>
          <p:cNvPr id="5" name="Text 0"/>
          <p:cNvSpPr/>
          <p:nvPr/>
        </p:nvSpPr>
        <p:spPr>
          <a:xfrm>
            <a:off x="417195" y="1816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集成测试目标与环境</a:t>
            </a:r>
            <a:endParaRPr lang="en-US" sz="1600" dirty="0"/>
          </a:p>
        </p:txBody>
      </p:sp>
      <p:sp>
        <p:nvSpPr>
          <p:cNvPr id="6"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7" name="Shape 2"/>
          <p:cNvSpPr/>
          <p:nvPr/>
        </p:nvSpPr>
        <p:spPr>
          <a:xfrm>
            <a:off x="615315"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3"/>
          <p:cNvSpPr/>
          <p:nvPr/>
        </p:nvSpPr>
        <p:spPr>
          <a:xfrm>
            <a:off x="615315"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a:off x="615315"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5"/>
          <p:cNvSpPr/>
          <p:nvPr/>
        </p:nvSpPr>
        <p:spPr>
          <a:xfrm>
            <a:off x="615315"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6"/>
          <p:cNvSpPr/>
          <p:nvPr/>
        </p:nvSpPr>
        <p:spPr>
          <a:xfrm>
            <a:off x="615315"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2" name="Text 7"/>
          <p:cNvSpPr/>
          <p:nvPr/>
        </p:nvSpPr>
        <p:spPr>
          <a:xfrm>
            <a:off x="615315"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3" descr="https://kimi-img.moonshot.cn/pub/slides/slides_tmpl/image/25-10-09-16:35:24-d3jn7j0s8jdo4os5div0.png"/>
          <p:cNvPicPr>
            <a:picLocks noChangeAspect="1"/>
          </p:cNvPicPr>
          <p:nvPr/>
        </p:nvPicPr>
        <p:blipFill>
          <a:blip r:embed="rId4">
            <a:alphaModFix amt="40000"/>
          </a:blip>
          <a:stretch>
            <a:fillRect/>
          </a:stretch>
        </p:blipFill>
        <p:spPr>
          <a:xfrm flipV="1">
            <a:off x="10443210" y="462280"/>
            <a:ext cx="762000" cy="76200"/>
          </a:xfrm>
          <a:prstGeom prst="rect">
            <a:avLst/>
          </a:prstGeom>
        </p:spPr>
      </p:pic>
      <p:pic>
        <p:nvPicPr>
          <p:cNvPr id="14" name="Image 4" descr="https://kimi-img.moonshot.cn/pub/slides/slides_tmpl/image/25-10-09-16:35:24-d3jn7j0s8jdo4os5div0.png"/>
          <p:cNvPicPr>
            <a:picLocks noChangeAspect="1"/>
          </p:cNvPicPr>
          <p:nvPr/>
        </p:nvPicPr>
        <p:blipFill>
          <a:blip r:embed="rId4">
            <a:alphaModFix amt="40000"/>
          </a:blip>
          <a:stretch>
            <a:fillRect/>
          </a:stretch>
        </p:blipFill>
        <p:spPr>
          <a:xfrm flipV="1">
            <a:off x="10443210" y="593090"/>
            <a:ext cx="762000" cy="76200"/>
          </a:xfrm>
          <a:prstGeom prst="rect">
            <a:avLst/>
          </a:prstGeom>
        </p:spPr>
      </p:pic>
      <p:sp>
        <p:nvSpPr>
          <p:cNvPr id="15" name="Text 8"/>
          <p:cNvSpPr/>
          <p:nvPr/>
        </p:nvSpPr>
        <p:spPr>
          <a:xfrm>
            <a:off x="1082675" y="1858645"/>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测试目标</a:t>
            </a:r>
            <a:endParaRPr lang="en-US" sz="1600" dirty="0"/>
          </a:p>
        </p:txBody>
      </p:sp>
      <p:sp>
        <p:nvSpPr>
          <p:cNvPr id="16" name="Text 9"/>
          <p:cNvSpPr/>
          <p:nvPr/>
        </p:nvSpPr>
        <p:spPr>
          <a:xfrm>
            <a:off x="1082675" y="2572385"/>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集成测试聚焦模块间接口、数据库事务以及第三方模型调用链路，旨在确保各组件协同工作时的时序、异常回滚和重试补偿机制均符合设计预期，保障系统整体运行流畅。</a:t>
            </a:r>
            <a:endParaRPr lang="en-US" sz="1600" dirty="0"/>
          </a:p>
        </p:txBody>
      </p:sp>
      <p:sp>
        <p:nvSpPr>
          <p:cNvPr id="17" name="Text 10"/>
          <p:cNvSpPr/>
          <p:nvPr/>
        </p:nvSpPr>
        <p:spPr>
          <a:xfrm>
            <a:off x="4587240" y="2195830"/>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测试方法</a:t>
            </a:r>
            <a:endParaRPr lang="en-US" sz="1600" dirty="0"/>
          </a:p>
        </p:txBody>
      </p:sp>
      <p:sp>
        <p:nvSpPr>
          <p:cNvPr id="18" name="Text 11"/>
          <p:cNvSpPr/>
          <p:nvPr/>
        </p:nvSpPr>
        <p:spPr>
          <a:xfrm>
            <a:off x="4587240" y="2909570"/>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采用灰盒方法，先梳理业务事件序列，再基于真实MySQL Docker实例与真实API密钥构造测试数据，利用Postman集合自动化执行测试，提高测试效率和准确性。</a:t>
            </a:r>
            <a:endParaRPr lang="en-US" sz="1600" dirty="0"/>
          </a:p>
        </p:txBody>
      </p:sp>
      <p:sp>
        <p:nvSpPr>
          <p:cNvPr id="19" name="Text 12"/>
          <p:cNvSpPr/>
          <p:nvPr/>
        </p:nvSpPr>
        <p:spPr>
          <a:xfrm>
            <a:off x="8042910" y="2472055"/>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验证内容</a:t>
            </a:r>
            <a:endParaRPr lang="en-US" sz="1600" dirty="0"/>
          </a:p>
        </p:txBody>
      </p:sp>
      <p:sp>
        <p:nvSpPr>
          <p:cNvPr id="20" name="Text 13"/>
          <p:cNvSpPr/>
          <p:nvPr/>
        </p:nvSpPr>
        <p:spPr>
          <a:xfrm>
            <a:off x="8042910" y="3185795"/>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在测试过程中，严格断言返回码、响应时长以及数据库存储三者的一致性，确保前后端协同工作时各个环节紧密衔接，无数据丢失或错误处理情况发生。</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70.png"/>
          <p:cNvPicPr>
            <a:picLocks noChangeAspect="1"/>
          </p:cNvPicPr>
          <p:nvPr/>
        </p:nvPicPr>
        <p:blipFill>
          <a:blip r:embed="rId3"/>
          <a:stretch>
            <a:fillRect/>
          </a:stretch>
        </p:blipFill>
        <p:spPr>
          <a:xfrm>
            <a:off x="-5080" y="0"/>
            <a:ext cx="12192000" cy="2973070"/>
          </a:xfrm>
          <a:prstGeom prst="rect">
            <a:avLst/>
          </a:prstGeom>
        </p:spPr>
      </p:pic>
      <p:pic>
        <p:nvPicPr>
          <p:cNvPr id="3" name="Image 1" descr="https://kimi-img.moonshot.cn/pub/slides/slides_tmpl/image/25-10-09-16:35:25-d3jn7j8s8jdo4os5dj2g.png"/>
          <p:cNvPicPr>
            <a:picLocks noChangeAspect="1"/>
          </p:cNvPicPr>
          <p:nvPr/>
        </p:nvPicPr>
        <p:blipFill>
          <a:blip r:embed="rId4"/>
          <a:srcRect l="763" t="-40" r="763" b="40"/>
          <a:stretch/>
        </p:blipFill>
        <p:spPr>
          <a:xfrm>
            <a:off x="1904365" y="1858010"/>
            <a:ext cx="779145" cy="790575"/>
          </a:xfrm>
          <a:prstGeom prst="rect">
            <a:avLst/>
          </a:prstGeom>
        </p:spPr>
      </p:pic>
      <p:pic>
        <p:nvPicPr>
          <p:cNvPr id="4" name="Image 2" descr="https://kimi-img.moonshot.cn/pub/slides/slides_tmpl/image/25-10-09-16:35:25-d3jn7j8s8jdo4os5dj2g.png"/>
          <p:cNvPicPr>
            <a:picLocks noChangeAspect="1"/>
          </p:cNvPicPr>
          <p:nvPr/>
        </p:nvPicPr>
        <p:blipFill>
          <a:blip r:embed="rId4"/>
          <a:srcRect l="763" t="-40" r="763" b="40"/>
          <a:stretch/>
        </p:blipFill>
        <p:spPr>
          <a:xfrm>
            <a:off x="5682615" y="2307590"/>
            <a:ext cx="779145" cy="790575"/>
          </a:xfrm>
          <a:prstGeom prst="rect">
            <a:avLst/>
          </a:prstGeom>
        </p:spPr>
      </p:pic>
      <p:pic>
        <p:nvPicPr>
          <p:cNvPr id="5" name="Image 3" descr="https://kimi-img.moonshot.cn/pub/slides/slides_tmpl/image/25-10-09-16:35:25-d3jn7j8s8jdo4os5dj2g.png"/>
          <p:cNvPicPr>
            <a:picLocks noChangeAspect="1"/>
          </p:cNvPicPr>
          <p:nvPr/>
        </p:nvPicPr>
        <p:blipFill>
          <a:blip r:embed="rId4"/>
          <a:srcRect l="763" t="-40" r="763" b="40"/>
          <a:stretch/>
        </p:blipFill>
        <p:spPr>
          <a:xfrm>
            <a:off x="9499600" y="1881505"/>
            <a:ext cx="779145" cy="790575"/>
          </a:xfrm>
          <a:prstGeom prst="rect">
            <a:avLst/>
          </a:prstGeom>
        </p:spPr>
      </p:pic>
      <p:sp>
        <p:nvSpPr>
          <p:cNvPr id="6" name="Text 0"/>
          <p:cNvSpPr/>
          <p:nvPr/>
        </p:nvSpPr>
        <p:spPr>
          <a:xfrm>
            <a:off x="856298" y="657860"/>
            <a:ext cx="1047940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注册登录完整链路</a:t>
            </a:r>
            <a:endParaRPr lang="en-US" sz="1600" dirty="0"/>
          </a:p>
        </p:txBody>
      </p:sp>
      <p:sp>
        <p:nvSpPr>
          <p:cNvPr id="7" name="Text 1"/>
          <p:cNvSpPr/>
          <p:nvPr/>
        </p:nvSpPr>
        <p:spPr>
          <a:xfrm>
            <a:off x="1948180" y="200787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8" name="Text 2"/>
          <p:cNvSpPr/>
          <p:nvPr/>
        </p:nvSpPr>
        <p:spPr>
          <a:xfrm>
            <a:off x="866775" y="283019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测试用例设计</a:t>
            </a:r>
            <a:endParaRPr lang="en-US" sz="1600" dirty="0"/>
          </a:p>
        </p:txBody>
      </p:sp>
      <p:sp>
        <p:nvSpPr>
          <p:cNvPr id="9" name="Text 3"/>
          <p:cNvSpPr/>
          <p:nvPr/>
        </p:nvSpPr>
        <p:spPr>
          <a:xfrm>
            <a:off x="866775" y="3543935"/>
            <a:ext cx="2853055" cy="27190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用例AUTH-01紧密串联注册、登录、令牌获取三个关键接口，模拟用户正常注册与登录流程，验证各接口间的逻辑关联和数据传递准确性。</a:t>
            </a:r>
            <a:endParaRPr lang="en-US" sz="1600" dirty="0"/>
          </a:p>
        </p:txBody>
      </p:sp>
      <p:sp>
        <p:nvSpPr>
          <p:cNvPr id="10" name="Text 4"/>
          <p:cNvSpPr/>
          <p:nvPr/>
        </p:nvSpPr>
        <p:spPr>
          <a:xfrm>
            <a:off x="5726430" y="243459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1" name="Text 5"/>
          <p:cNvSpPr/>
          <p:nvPr/>
        </p:nvSpPr>
        <p:spPr>
          <a:xfrm>
            <a:off x="4655820" y="3248025"/>
            <a:ext cx="2853690" cy="71437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测试步骤</a:t>
            </a:r>
            <a:endParaRPr lang="en-US" sz="1600" dirty="0"/>
          </a:p>
        </p:txBody>
      </p:sp>
      <p:sp>
        <p:nvSpPr>
          <p:cNvPr id="12" name="Text 6"/>
          <p:cNvSpPr/>
          <p:nvPr/>
        </p:nvSpPr>
        <p:spPr>
          <a:xfrm>
            <a:off x="4655820" y="3961765"/>
            <a:ext cx="2853055" cy="27190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先POST /api/v1/auth/register提交合法用户信息，断言返回200与成功提示；再POST /api/v1/auth/login提交相同凭证，断言返回JWT；最后携带JWT访问受保护接口，断言返回200，确保流程连贯。</a:t>
            </a:r>
            <a:endParaRPr lang="en-US" sz="1600" dirty="0"/>
          </a:p>
        </p:txBody>
      </p:sp>
      <p:sp>
        <p:nvSpPr>
          <p:cNvPr id="13" name="Text 7"/>
          <p:cNvSpPr/>
          <p:nvPr/>
        </p:nvSpPr>
        <p:spPr>
          <a:xfrm>
            <a:off x="9544685" y="204152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4" name="Text 8"/>
          <p:cNvSpPr/>
          <p:nvPr/>
        </p:nvSpPr>
        <p:spPr>
          <a:xfrm>
            <a:off x="8444865" y="280987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预期效果</a:t>
            </a:r>
            <a:endParaRPr lang="en-US" sz="1600" dirty="0"/>
          </a:p>
        </p:txBody>
      </p:sp>
      <p:sp>
        <p:nvSpPr>
          <p:cNvPr id="15" name="Text 9"/>
          <p:cNvSpPr/>
          <p:nvPr/>
        </p:nvSpPr>
        <p:spPr>
          <a:xfrm>
            <a:off x="8444865" y="3523615"/>
            <a:ext cx="2853055" cy="27184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通过该测试用例，验证数据库用户表的唯一约束、密码加密机制以及JWT签发与刷新流程的完整性，确保新生用户能够无缝注册并使用平台，提升用户体验。</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F669A-8DEF-26C4-803F-2D6D4426F38C}"/>
            </a:ext>
          </a:extLst>
        </p:cNvPr>
        <p:cNvGrpSpPr/>
        <p:nvPr/>
      </p:nvGrpSpPr>
      <p:grpSpPr>
        <a:xfrm>
          <a:off x="0" y="0"/>
          <a:ext cx="0" cy="0"/>
          <a:chOff x="0" y="0"/>
          <a:chExt cx="0" cy="0"/>
        </a:xfrm>
      </p:grpSpPr>
      <p:pic>
        <p:nvPicPr>
          <p:cNvPr id="2" name="Image 0" descr="https://kimi-img.moonshot.cn/pub/slides/slides_tmpl/image/25-10-09-16:35:26-d3jn7jgs8jdo4os5dj70.png">
            <a:extLst>
              <a:ext uri="{FF2B5EF4-FFF2-40B4-BE49-F238E27FC236}">
                <a16:creationId xmlns:a16="http://schemas.microsoft.com/office/drawing/2014/main" id="{CC82842F-52FE-5E16-8BF4-E771B6ACF179}"/>
              </a:ext>
            </a:extLst>
          </p:cNvPr>
          <p:cNvPicPr>
            <a:picLocks noChangeAspect="1"/>
          </p:cNvPicPr>
          <p:nvPr/>
        </p:nvPicPr>
        <p:blipFill>
          <a:blip r:embed="rId3"/>
          <a:stretch>
            <a:fillRect/>
          </a:stretch>
        </p:blipFill>
        <p:spPr>
          <a:xfrm>
            <a:off x="0" y="0"/>
            <a:ext cx="12192000" cy="2973070"/>
          </a:xfrm>
          <a:prstGeom prst="rect">
            <a:avLst/>
          </a:prstGeom>
        </p:spPr>
      </p:pic>
      <p:pic>
        <p:nvPicPr>
          <p:cNvPr id="22" name="Image 0" descr="https://kimi-img.moonshot.cn/pub/slides/slides_tmpl/image/25-10-09-16:35:24-d3jn7j0s8jdo4os5divg.jpg">
            <a:extLst>
              <a:ext uri="{FF2B5EF4-FFF2-40B4-BE49-F238E27FC236}">
                <a16:creationId xmlns:a16="http://schemas.microsoft.com/office/drawing/2014/main" id="{1C2AEC3B-D856-3B06-AE29-F28E9436FFC3}"/>
              </a:ext>
            </a:extLst>
          </p:cNvPr>
          <p:cNvPicPr>
            <a:picLocks noChangeAspect="1"/>
          </p:cNvPicPr>
          <p:nvPr/>
        </p:nvPicPr>
        <p:blipFill>
          <a:blip r:embed="rId4"/>
          <a:stretch>
            <a:fillRect/>
          </a:stretch>
        </p:blipFill>
        <p:spPr>
          <a:xfrm>
            <a:off x="152551" y="1498726"/>
            <a:ext cx="3797658" cy="5080529"/>
          </a:xfrm>
          <a:prstGeom prst="rect">
            <a:avLst/>
          </a:prstGeom>
        </p:spPr>
      </p:pic>
      <p:sp>
        <p:nvSpPr>
          <p:cNvPr id="16" name="Text 0">
            <a:extLst>
              <a:ext uri="{FF2B5EF4-FFF2-40B4-BE49-F238E27FC236}">
                <a16:creationId xmlns:a16="http://schemas.microsoft.com/office/drawing/2014/main" id="{6705CC61-5525-8961-77DB-6E3A8C96E528}"/>
              </a:ext>
            </a:extLst>
          </p:cNvPr>
          <p:cNvSpPr/>
          <p:nvPr/>
        </p:nvSpPr>
        <p:spPr>
          <a:xfrm>
            <a:off x="644027" y="240182"/>
            <a:ext cx="3585073" cy="829138"/>
          </a:xfrm>
          <a:prstGeom prst="rect">
            <a:avLst/>
          </a:prstGeom>
          <a:noFill/>
          <a:ln/>
        </p:spPr>
        <p:txBody>
          <a:bodyPr wrap="square" lIns="0" tIns="0" rIns="0" bIns="0" rtlCol="0" anchor="t">
            <a:spAutoFit/>
          </a:bodyPr>
          <a:lstStyle/>
          <a:p>
            <a:pPr algn="ctr">
              <a:lnSpc>
                <a:spcPct val="150000"/>
              </a:lnSpc>
            </a:pPr>
            <a:r>
              <a:rPr lang="zh-CN" altLang="en-US" sz="4000" b="1" dirty="0"/>
              <a:t>实际结果</a:t>
            </a:r>
            <a:endParaRPr lang="en-US" sz="4000" b="1" dirty="0"/>
          </a:p>
        </p:txBody>
      </p:sp>
      <p:pic>
        <p:nvPicPr>
          <p:cNvPr id="17" name="Image 3" descr="https://kimi-img.moonshot.cn/pub/slides/slides_tmpl/image/25-10-09-16:35:25-d3jn7j8s8jdo4os5dj2g.png">
            <a:extLst>
              <a:ext uri="{FF2B5EF4-FFF2-40B4-BE49-F238E27FC236}">
                <a16:creationId xmlns:a16="http://schemas.microsoft.com/office/drawing/2014/main" id="{E31E5BFD-8FA4-4285-7CD6-C8FB6EC58434}"/>
              </a:ext>
            </a:extLst>
          </p:cNvPr>
          <p:cNvPicPr>
            <a:picLocks noChangeAspect="1"/>
          </p:cNvPicPr>
          <p:nvPr/>
        </p:nvPicPr>
        <p:blipFill>
          <a:blip r:embed="rId5"/>
          <a:srcRect l="763" t="-40" r="763" b="40"/>
          <a:stretch/>
        </p:blipFill>
        <p:spPr>
          <a:xfrm>
            <a:off x="466724" y="278745"/>
            <a:ext cx="779145" cy="790575"/>
          </a:xfrm>
          <a:prstGeom prst="rect">
            <a:avLst/>
          </a:prstGeom>
        </p:spPr>
      </p:pic>
      <p:sp>
        <p:nvSpPr>
          <p:cNvPr id="18" name="Text 7">
            <a:extLst>
              <a:ext uri="{FF2B5EF4-FFF2-40B4-BE49-F238E27FC236}">
                <a16:creationId xmlns:a16="http://schemas.microsoft.com/office/drawing/2014/main" id="{5D36B08F-B974-9583-4F88-002FB63902C3}"/>
              </a:ext>
            </a:extLst>
          </p:cNvPr>
          <p:cNvSpPr/>
          <p:nvPr/>
        </p:nvSpPr>
        <p:spPr>
          <a:xfrm>
            <a:off x="511808" y="405744"/>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4</a:t>
            </a:r>
            <a:endParaRPr lang="en-US" sz="1600" dirty="0"/>
          </a:p>
        </p:txBody>
      </p:sp>
      <p:pic>
        <p:nvPicPr>
          <p:cNvPr id="20" name="图片 19" descr="文本&#10;&#10;AI 生成的内容可能不正确。">
            <a:extLst>
              <a:ext uri="{FF2B5EF4-FFF2-40B4-BE49-F238E27FC236}">
                <a16:creationId xmlns:a16="http://schemas.microsoft.com/office/drawing/2014/main" id="{E05718C3-E011-AEE8-5474-A6C95B48B5C3}"/>
              </a:ext>
            </a:extLst>
          </p:cNvPr>
          <p:cNvPicPr>
            <a:picLocks noChangeAspect="1"/>
          </p:cNvPicPr>
          <p:nvPr/>
        </p:nvPicPr>
        <p:blipFill>
          <a:blip r:embed="rId6"/>
          <a:stretch>
            <a:fillRect/>
          </a:stretch>
        </p:blipFill>
        <p:spPr>
          <a:xfrm>
            <a:off x="304787" y="2187956"/>
            <a:ext cx="3486926" cy="4176267"/>
          </a:xfrm>
          <a:prstGeom prst="rect">
            <a:avLst/>
          </a:prstGeom>
        </p:spPr>
      </p:pic>
      <p:sp>
        <p:nvSpPr>
          <p:cNvPr id="21" name="文本框 20">
            <a:extLst>
              <a:ext uri="{FF2B5EF4-FFF2-40B4-BE49-F238E27FC236}">
                <a16:creationId xmlns:a16="http://schemas.microsoft.com/office/drawing/2014/main" id="{9DAA2BE6-1754-C295-5551-22D986026202}"/>
              </a:ext>
            </a:extLst>
          </p:cNvPr>
          <p:cNvSpPr txBox="1"/>
          <p:nvPr/>
        </p:nvSpPr>
        <p:spPr>
          <a:xfrm>
            <a:off x="1698634" y="1664890"/>
            <a:ext cx="914400" cy="369332"/>
          </a:xfrm>
          <a:prstGeom prst="rect">
            <a:avLst/>
          </a:prstGeom>
          <a:noFill/>
        </p:spPr>
        <p:txBody>
          <a:bodyPr wrap="square" rtlCol="0">
            <a:spAutoFit/>
          </a:bodyPr>
          <a:lstStyle/>
          <a:p>
            <a:r>
              <a:rPr lang="zh-CN" altLang="en-US" b="1" dirty="0"/>
              <a:t>注册</a:t>
            </a:r>
          </a:p>
        </p:txBody>
      </p:sp>
      <p:pic>
        <p:nvPicPr>
          <p:cNvPr id="23" name="Image 0" descr="https://kimi-img.moonshot.cn/pub/slides/slides_tmpl/image/25-10-09-16:35:24-d3jn7j0s8jdo4os5divg.jpg">
            <a:extLst>
              <a:ext uri="{FF2B5EF4-FFF2-40B4-BE49-F238E27FC236}">
                <a16:creationId xmlns:a16="http://schemas.microsoft.com/office/drawing/2014/main" id="{E2BCC62D-07C1-172F-2769-5F210E45D845}"/>
              </a:ext>
            </a:extLst>
          </p:cNvPr>
          <p:cNvPicPr>
            <a:picLocks noChangeAspect="1"/>
          </p:cNvPicPr>
          <p:nvPr/>
        </p:nvPicPr>
        <p:blipFill>
          <a:blip r:embed="rId4"/>
          <a:stretch>
            <a:fillRect/>
          </a:stretch>
        </p:blipFill>
        <p:spPr>
          <a:xfrm>
            <a:off x="4102445" y="1485645"/>
            <a:ext cx="3895507" cy="5080529"/>
          </a:xfrm>
          <a:prstGeom prst="rect">
            <a:avLst/>
          </a:prstGeom>
        </p:spPr>
      </p:pic>
      <p:sp>
        <p:nvSpPr>
          <p:cNvPr id="25" name="文本框 24">
            <a:extLst>
              <a:ext uri="{FF2B5EF4-FFF2-40B4-BE49-F238E27FC236}">
                <a16:creationId xmlns:a16="http://schemas.microsoft.com/office/drawing/2014/main" id="{03CF675F-F4A5-BAE6-11BD-C4549D9C54A4}"/>
              </a:ext>
            </a:extLst>
          </p:cNvPr>
          <p:cNvSpPr txBox="1"/>
          <p:nvPr/>
        </p:nvSpPr>
        <p:spPr>
          <a:xfrm>
            <a:off x="5777021" y="1652135"/>
            <a:ext cx="731520" cy="369332"/>
          </a:xfrm>
          <a:prstGeom prst="rect">
            <a:avLst/>
          </a:prstGeom>
          <a:noFill/>
        </p:spPr>
        <p:txBody>
          <a:bodyPr wrap="square">
            <a:spAutoFit/>
          </a:bodyPr>
          <a:lstStyle/>
          <a:p>
            <a:r>
              <a:rPr lang="zh-CN" altLang="en-US" b="1" dirty="0"/>
              <a:t>登录</a:t>
            </a:r>
            <a:endParaRPr lang="zh-CN" altLang="en-US" dirty="0"/>
          </a:p>
        </p:txBody>
      </p:sp>
      <p:pic>
        <p:nvPicPr>
          <p:cNvPr id="27" name="图片 26" descr="文本&#10;&#10;AI 生成的内容可能不正确。">
            <a:extLst>
              <a:ext uri="{FF2B5EF4-FFF2-40B4-BE49-F238E27FC236}">
                <a16:creationId xmlns:a16="http://schemas.microsoft.com/office/drawing/2014/main" id="{EC11FAF1-7C53-398C-3400-E752465FE487}"/>
              </a:ext>
            </a:extLst>
          </p:cNvPr>
          <p:cNvPicPr>
            <a:picLocks noChangeAspect="1"/>
          </p:cNvPicPr>
          <p:nvPr/>
        </p:nvPicPr>
        <p:blipFill>
          <a:blip r:embed="rId7"/>
          <a:stretch>
            <a:fillRect/>
          </a:stretch>
        </p:blipFill>
        <p:spPr>
          <a:xfrm>
            <a:off x="4324225" y="2187956"/>
            <a:ext cx="3569933" cy="4115374"/>
          </a:xfrm>
          <a:prstGeom prst="rect">
            <a:avLst/>
          </a:prstGeom>
        </p:spPr>
      </p:pic>
      <p:pic>
        <p:nvPicPr>
          <p:cNvPr id="28" name="Image 0" descr="https://kimi-img.moonshot.cn/pub/slides/slides_tmpl/image/25-10-09-16:35:24-d3jn7j0s8jdo4os5divg.jpg">
            <a:extLst>
              <a:ext uri="{FF2B5EF4-FFF2-40B4-BE49-F238E27FC236}">
                <a16:creationId xmlns:a16="http://schemas.microsoft.com/office/drawing/2014/main" id="{3712EFF7-CDEC-0BDC-C2D4-551552D982AC}"/>
              </a:ext>
            </a:extLst>
          </p:cNvPr>
          <p:cNvPicPr>
            <a:picLocks noChangeAspect="1"/>
          </p:cNvPicPr>
          <p:nvPr/>
        </p:nvPicPr>
        <p:blipFill>
          <a:blip r:embed="rId4"/>
          <a:stretch>
            <a:fillRect/>
          </a:stretch>
        </p:blipFill>
        <p:spPr>
          <a:xfrm>
            <a:off x="8219732" y="1529988"/>
            <a:ext cx="3734170" cy="5080529"/>
          </a:xfrm>
          <a:prstGeom prst="rect">
            <a:avLst/>
          </a:prstGeom>
        </p:spPr>
      </p:pic>
      <p:pic>
        <p:nvPicPr>
          <p:cNvPr id="30" name="图片 29" descr="一些文字和图片的手机截图&#10;&#10;AI 生成的内容可能不正确。">
            <a:extLst>
              <a:ext uri="{FF2B5EF4-FFF2-40B4-BE49-F238E27FC236}">
                <a16:creationId xmlns:a16="http://schemas.microsoft.com/office/drawing/2014/main" id="{511420E6-B92F-F346-0B56-801A51D73F22}"/>
              </a:ext>
            </a:extLst>
          </p:cNvPr>
          <p:cNvPicPr>
            <a:picLocks noChangeAspect="1"/>
          </p:cNvPicPr>
          <p:nvPr/>
        </p:nvPicPr>
        <p:blipFill>
          <a:blip r:embed="rId8"/>
          <a:stretch>
            <a:fillRect/>
          </a:stretch>
        </p:blipFill>
        <p:spPr>
          <a:xfrm>
            <a:off x="8477660" y="2251076"/>
            <a:ext cx="3218314" cy="3867690"/>
          </a:xfrm>
          <a:prstGeom prst="rect">
            <a:avLst/>
          </a:prstGeom>
        </p:spPr>
      </p:pic>
      <p:sp>
        <p:nvSpPr>
          <p:cNvPr id="31" name="文本框 30">
            <a:extLst>
              <a:ext uri="{FF2B5EF4-FFF2-40B4-BE49-F238E27FC236}">
                <a16:creationId xmlns:a16="http://schemas.microsoft.com/office/drawing/2014/main" id="{00EAFC2C-6042-B1A1-0CB1-DC11850394DE}"/>
              </a:ext>
            </a:extLst>
          </p:cNvPr>
          <p:cNvSpPr txBox="1"/>
          <p:nvPr/>
        </p:nvSpPr>
        <p:spPr>
          <a:xfrm>
            <a:off x="9514205" y="1646158"/>
            <a:ext cx="1263859" cy="369332"/>
          </a:xfrm>
          <a:prstGeom prst="rect">
            <a:avLst/>
          </a:prstGeom>
          <a:noFill/>
        </p:spPr>
        <p:txBody>
          <a:bodyPr wrap="square">
            <a:spAutoFit/>
          </a:bodyPr>
          <a:lstStyle/>
          <a:p>
            <a:r>
              <a:rPr lang="zh-CN" altLang="en-US" b="1" dirty="0"/>
              <a:t>结果总结</a:t>
            </a:r>
            <a:endParaRPr lang="zh-CN" altLang="en-US" dirty="0"/>
          </a:p>
        </p:txBody>
      </p:sp>
    </p:spTree>
    <p:extLst>
      <p:ext uri="{BB962C8B-B14F-4D97-AF65-F5344CB8AC3E}">
        <p14:creationId xmlns:p14="http://schemas.microsoft.com/office/powerpoint/2010/main" val="22922884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738C-D454-01AA-0A07-D9A37038EF1A}"/>
            </a:ext>
          </a:extLst>
        </p:cNvPr>
        <p:cNvGrpSpPr/>
        <p:nvPr/>
      </p:nvGrpSpPr>
      <p:grpSpPr>
        <a:xfrm>
          <a:off x="0" y="0"/>
          <a:ext cx="0" cy="0"/>
          <a:chOff x="0" y="0"/>
          <a:chExt cx="0" cy="0"/>
        </a:xfrm>
      </p:grpSpPr>
      <p:pic>
        <p:nvPicPr>
          <p:cNvPr id="2" name="Image 0" descr="https://kimi-img.moonshot.cn/pub/slides/slides_tmpl/image/25-10-09-16:35:26-d3jn7jgs8jdo4os5dj50.jpg">
            <a:extLst>
              <a:ext uri="{FF2B5EF4-FFF2-40B4-BE49-F238E27FC236}">
                <a16:creationId xmlns:a16="http://schemas.microsoft.com/office/drawing/2014/main" id="{AC7C38B7-2507-E849-4109-15185DD3D4BA}"/>
              </a:ext>
            </a:extLst>
          </p:cNvPr>
          <p:cNvPicPr>
            <a:picLocks noChangeAspect="1"/>
          </p:cNvPicPr>
          <p:nvPr/>
        </p:nvPicPr>
        <p:blipFill>
          <a:blip r:embed="rId3">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a:extLst>
              <a:ext uri="{FF2B5EF4-FFF2-40B4-BE49-F238E27FC236}">
                <a16:creationId xmlns:a16="http://schemas.microsoft.com/office/drawing/2014/main" id="{433216C4-08E8-DC80-047D-8D2CB2EBB7B2}"/>
              </a:ext>
            </a:extLst>
          </p:cNvPr>
          <p:cNvPicPr>
            <a:picLocks noChangeAspect="1"/>
          </p:cNvPicPr>
          <p:nvPr/>
        </p:nvPicPr>
        <p:blipFill>
          <a:blip r:embed="rId4"/>
          <a:stretch>
            <a:fillRect/>
          </a:stretch>
        </p:blipFill>
        <p:spPr>
          <a:xfrm>
            <a:off x="2897505" y="3536315"/>
            <a:ext cx="6823710" cy="736600"/>
          </a:xfrm>
          <a:prstGeom prst="rect">
            <a:avLst/>
          </a:prstGeom>
        </p:spPr>
      </p:pic>
      <p:pic>
        <p:nvPicPr>
          <p:cNvPr id="4" name="Image 2" descr="https://kimi-img.moonshot.cn/pub/slides/slides_tmpl/image/25-10-09-16:35:24-d3jn7j0s8jdo4os5diug.jpg">
            <a:extLst>
              <a:ext uri="{FF2B5EF4-FFF2-40B4-BE49-F238E27FC236}">
                <a16:creationId xmlns:a16="http://schemas.microsoft.com/office/drawing/2014/main" id="{10A746EA-D245-D5FA-229D-61C5D4037E7F}"/>
              </a:ext>
            </a:extLst>
          </p:cNvPr>
          <p:cNvPicPr>
            <a:picLocks noChangeAspect="1"/>
          </p:cNvPicPr>
          <p:nvPr/>
        </p:nvPicPr>
        <p:blipFill>
          <a:blip r:embed="rId5"/>
          <a:stretch>
            <a:fillRect/>
          </a:stretch>
        </p:blipFill>
        <p:spPr>
          <a:xfrm rot="10800000">
            <a:off x="537845" y="5898515"/>
            <a:ext cx="1703705" cy="377190"/>
          </a:xfrm>
          <a:prstGeom prst="rect">
            <a:avLst/>
          </a:prstGeom>
        </p:spPr>
      </p:pic>
      <p:sp>
        <p:nvSpPr>
          <p:cNvPr id="5" name="Text 0">
            <a:extLst>
              <a:ext uri="{FF2B5EF4-FFF2-40B4-BE49-F238E27FC236}">
                <a16:creationId xmlns:a16="http://schemas.microsoft.com/office/drawing/2014/main" id="{849A0F86-C020-15A2-6AB7-BA383175124D}"/>
              </a:ext>
            </a:extLst>
          </p:cNvPr>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04</a:t>
            </a:r>
            <a:endParaRPr lang="en-US" sz="1600" dirty="0"/>
          </a:p>
        </p:txBody>
      </p:sp>
      <p:sp>
        <p:nvSpPr>
          <p:cNvPr id="6" name="Text 1">
            <a:extLst>
              <a:ext uri="{FF2B5EF4-FFF2-40B4-BE49-F238E27FC236}">
                <a16:creationId xmlns:a16="http://schemas.microsoft.com/office/drawing/2014/main" id="{899D4EA3-AC0C-7BB5-E5F9-5A48494783D7}"/>
              </a:ext>
            </a:extLst>
          </p:cNvPr>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zh-CN" altLang="en-US" sz="3400" dirty="0">
                <a:solidFill>
                  <a:srgbClr val="0D0D0D"/>
                </a:solidFill>
                <a:latin typeface="MiSans" pitchFamily="34" charset="0"/>
                <a:ea typeface="MiSans" pitchFamily="34" charset="-122"/>
                <a:cs typeface="MiSans" pitchFamily="34" charset="-120"/>
              </a:rPr>
              <a:t>系统测试</a:t>
            </a:r>
          </a:p>
          <a:p>
            <a:pPr algn="ctr">
              <a:lnSpc>
                <a:spcPct val="100000"/>
              </a:lnSpc>
            </a:pPr>
            <a:endParaRPr lang="en-US" sz="1600" dirty="0"/>
          </a:p>
        </p:txBody>
      </p:sp>
      <p:sp>
        <p:nvSpPr>
          <p:cNvPr id="7" name="Shape 2">
            <a:extLst>
              <a:ext uri="{FF2B5EF4-FFF2-40B4-BE49-F238E27FC236}">
                <a16:creationId xmlns:a16="http://schemas.microsoft.com/office/drawing/2014/main" id="{92C97FED-1DDF-2C61-5CC6-B88F71EEC0B3}"/>
              </a:ext>
            </a:extLst>
          </p:cNvPr>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a:extLst>
              <a:ext uri="{FF2B5EF4-FFF2-40B4-BE49-F238E27FC236}">
                <a16:creationId xmlns:a16="http://schemas.microsoft.com/office/drawing/2014/main" id="{846ED8F2-DA0D-9059-2BE7-079998010E23}"/>
              </a:ext>
            </a:extLst>
          </p:cNvPr>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a:extLst>
              <a:ext uri="{FF2B5EF4-FFF2-40B4-BE49-F238E27FC236}">
                <a16:creationId xmlns:a16="http://schemas.microsoft.com/office/drawing/2014/main" id="{4A74429C-EA07-6216-A0FB-695D2F73621F}"/>
              </a:ext>
            </a:extLst>
          </p:cNvPr>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a:extLst>
              <a:ext uri="{FF2B5EF4-FFF2-40B4-BE49-F238E27FC236}">
                <a16:creationId xmlns:a16="http://schemas.microsoft.com/office/drawing/2014/main" id="{D756241B-9D18-E25F-C29F-AACA24EEA868}"/>
              </a:ext>
            </a:extLst>
          </p:cNvPr>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a:extLst>
              <a:ext uri="{FF2B5EF4-FFF2-40B4-BE49-F238E27FC236}">
                <a16:creationId xmlns:a16="http://schemas.microsoft.com/office/drawing/2014/main" id="{A263F0D7-D264-D18E-8CEC-7D04AEAA9039}"/>
              </a:ext>
            </a:extLst>
          </p:cNvPr>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a:extLst>
              <a:ext uri="{FF2B5EF4-FFF2-40B4-BE49-F238E27FC236}">
                <a16:creationId xmlns:a16="http://schemas.microsoft.com/office/drawing/2014/main" id="{80DABA48-81D6-6544-9F43-E3405745A4CF}"/>
              </a:ext>
            </a:extLst>
          </p:cNvPr>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a:extLst>
              <a:ext uri="{FF2B5EF4-FFF2-40B4-BE49-F238E27FC236}">
                <a16:creationId xmlns:a16="http://schemas.microsoft.com/office/drawing/2014/main" id="{DEBBC10C-E8EA-A74D-32C2-2440BE935F0E}"/>
              </a:ext>
            </a:extLst>
          </p:cNvPr>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a:extLst>
              <a:ext uri="{FF2B5EF4-FFF2-40B4-BE49-F238E27FC236}">
                <a16:creationId xmlns:a16="http://schemas.microsoft.com/office/drawing/2014/main" id="{BF9E0A31-A0CA-84EA-B226-5E8FBD82D0E8}"/>
              </a:ext>
            </a:extLst>
          </p:cNvPr>
          <p:cNvPicPr>
            <a:picLocks noChangeAspect="1"/>
          </p:cNvPicPr>
          <p:nvPr/>
        </p:nvPicPr>
        <p:blipFill>
          <a:blip r:embed="rId6">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a:extLst>
              <a:ext uri="{FF2B5EF4-FFF2-40B4-BE49-F238E27FC236}">
                <a16:creationId xmlns:a16="http://schemas.microsoft.com/office/drawing/2014/main" id="{EC33807D-87DF-0A3A-1981-69D2B6FAE6E4}"/>
              </a:ext>
            </a:extLst>
          </p:cNvPr>
          <p:cNvPicPr>
            <a:picLocks noChangeAspect="1"/>
          </p:cNvPicPr>
          <p:nvPr/>
        </p:nvPicPr>
        <p:blipFill>
          <a:blip r:embed="rId6">
            <a:alphaModFix amt="40000"/>
          </a:blip>
          <a:stretch>
            <a:fillRect/>
          </a:stretch>
        </p:blipFill>
        <p:spPr>
          <a:xfrm flipV="1">
            <a:off x="851535" y="761365"/>
            <a:ext cx="762000" cy="76200"/>
          </a:xfrm>
          <a:prstGeom prst="rect">
            <a:avLst/>
          </a:prstGeom>
        </p:spPr>
      </p:pic>
    </p:spTree>
    <p:extLst>
      <p:ext uri="{BB962C8B-B14F-4D97-AF65-F5344CB8AC3E}">
        <p14:creationId xmlns:p14="http://schemas.microsoft.com/office/powerpoint/2010/main" val="25318373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60.png"/>
          <p:cNvPicPr>
            <a:picLocks noChangeAspect="1"/>
          </p:cNvPicPr>
          <p:nvPr/>
        </p:nvPicPr>
        <p:blipFill>
          <a:blip r:embed="rId3"/>
          <a:stretch>
            <a:fillRect/>
          </a:stretch>
        </p:blipFill>
        <p:spPr>
          <a:xfrm>
            <a:off x="10117455" y="1658620"/>
            <a:ext cx="751205" cy="1575435"/>
          </a:xfrm>
          <a:prstGeom prst="rect">
            <a:avLst/>
          </a:prstGeom>
        </p:spPr>
      </p:pic>
      <p:pic>
        <p:nvPicPr>
          <p:cNvPr id="3" name="Image 1" descr="https://kimi-img.moonshot.cn/pub/slides/slides_tmpl/image/25-10-09-16:35:26-d3jn7jgs8jdo4os5dj60.png"/>
          <p:cNvPicPr>
            <a:picLocks noChangeAspect="1"/>
          </p:cNvPicPr>
          <p:nvPr/>
        </p:nvPicPr>
        <p:blipFill>
          <a:blip r:embed="rId3"/>
          <a:stretch>
            <a:fillRect/>
          </a:stretch>
        </p:blipFill>
        <p:spPr>
          <a:xfrm>
            <a:off x="7206615" y="1658620"/>
            <a:ext cx="751205" cy="1575435"/>
          </a:xfrm>
          <a:prstGeom prst="rect">
            <a:avLst/>
          </a:prstGeom>
        </p:spPr>
      </p:pic>
      <p:pic>
        <p:nvPicPr>
          <p:cNvPr id="4" name="Image 2" descr="https://kimi-img.moonshot.cn/pub/slides/slides_tmpl/image/25-10-09-16:35:26-d3jn7jgs8jdo4os5dj60.png"/>
          <p:cNvPicPr>
            <a:picLocks noChangeAspect="1"/>
          </p:cNvPicPr>
          <p:nvPr/>
        </p:nvPicPr>
        <p:blipFill>
          <a:blip r:embed="rId3"/>
          <a:stretch>
            <a:fillRect/>
          </a:stretch>
        </p:blipFill>
        <p:spPr>
          <a:xfrm>
            <a:off x="1384935" y="1658620"/>
            <a:ext cx="751205" cy="1575435"/>
          </a:xfrm>
          <a:prstGeom prst="rect">
            <a:avLst/>
          </a:prstGeom>
        </p:spPr>
      </p:pic>
      <p:pic>
        <p:nvPicPr>
          <p:cNvPr id="5" name="Image 3" descr="https://kimi-img.moonshot.cn/pub/slides/slides_tmpl/image/25-10-09-16:35:26-d3jn7jgs8jdo4os5dj60.png"/>
          <p:cNvPicPr>
            <a:picLocks noChangeAspect="1"/>
          </p:cNvPicPr>
          <p:nvPr/>
        </p:nvPicPr>
        <p:blipFill>
          <a:blip r:embed="rId3"/>
          <a:stretch>
            <a:fillRect/>
          </a:stretch>
        </p:blipFill>
        <p:spPr>
          <a:xfrm>
            <a:off x="4295775" y="1658620"/>
            <a:ext cx="751205" cy="1575435"/>
          </a:xfrm>
          <a:prstGeom prst="rect">
            <a:avLst/>
          </a:prstGeom>
        </p:spPr>
      </p:pic>
      <p:sp>
        <p:nvSpPr>
          <p:cNvPr id="6" name="Text 0"/>
          <p:cNvSpPr/>
          <p:nvPr/>
        </p:nvSpPr>
        <p:spPr>
          <a:xfrm>
            <a:off x="58166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系统测试全景图</a:t>
            </a:r>
            <a:endParaRPr lang="en-US" sz="1600" dirty="0"/>
          </a:p>
        </p:txBody>
      </p:sp>
      <p:sp>
        <p:nvSpPr>
          <p:cNvPr id="7" name="Shape 1"/>
          <p:cNvSpPr/>
          <p:nvPr/>
        </p:nvSpPr>
        <p:spPr>
          <a:xfrm>
            <a:off x="2143760"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zh-CN" altLang="en-US"/>
          </a:p>
        </p:txBody>
      </p:sp>
      <p:sp>
        <p:nvSpPr>
          <p:cNvPr id="8" name="Shape 2"/>
          <p:cNvSpPr/>
          <p:nvPr/>
        </p:nvSpPr>
        <p:spPr>
          <a:xfrm>
            <a:off x="5088255"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zh-CN" altLang="en-US"/>
          </a:p>
        </p:txBody>
      </p:sp>
      <p:sp>
        <p:nvSpPr>
          <p:cNvPr id="9" name="Shape 3"/>
          <p:cNvSpPr/>
          <p:nvPr/>
        </p:nvSpPr>
        <p:spPr>
          <a:xfrm>
            <a:off x="8013700"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zh-CN" altLang="en-US"/>
          </a:p>
        </p:txBody>
      </p:sp>
      <p:pic>
        <p:nvPicPr>
          <p:cNvPr id="10" name="Image 4" descr="https://kimi-img.moonshot.cn/pub/slides/slides_tmpl/image/25-10-09-16:35:24-d3jn7j0s8jdo4os5div0.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11" name="Image 5" descr="https://kimi-img.moonshot.cn/pub/slides/slides_tmpl/image/25-10-09-16:35:24-d3jn7j0s8jdo4os5div0.png"/>
          <p:cNvPicPr>
            <a:picLocks noChangeAspect="1"/>
          </p:cNvPicPr>
          <p:nvPr/>
        </p:nvPicPr>
        <p:blipFill>
          <a:blip r:embed="rId4">
            <a:alphaModFix amt="40000"/>
          </a:blip>
          <a:stretch>
            <a:fillRect/>
          </a:stretch>
        </p:blipFill>
        <p:spPr>
          <a:xfrm flipV="1">
            <a:off x="10751820" y="559435"/>
            <a:ext cx="762000" cy="76200"/>
          </a:xfrm>
          <a:prstGeom prst="rect">
            <a:avLst/>
          </a:prstGeom>
        </p:spPr>
      </p:pic>
      <p:sp>
        <p:nvSpPr>
          <p:cNvPr id="12" name="Text 4"/>
          <p:cNvSpPr/>
          <p:nvPr/>
        </p:nvSpPr>
        <p:spPr>
          <a:xfrm>
            <a:off x="1470660" y="1869440"/>
            <a:ext cx="54292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01</a:t>
            </a:r>
            <a:endParaRPr lang="en-US" sz="1600" dirty="0"/>
          </a:p>
        </p:txBody>
      </p:sp>
      <p:sp>
        <p:nvSpPr>
          <p:cNvPr id="13" name="Text 5"/>
          <p:cNvSpPr/>
          <p:nvPr/>
        </p:nvSpPr>
        <p:spPr>
          <a:xfrm>
            <a:off x="560070" y="2618740"/>
            <a:ext cx="2325370"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测试范围</a:t>
            </a:r>
            <a:endParaRPr lang="en-US" sz="1600" dirty="0"/>
          </a:p>
        </p:txBody>
      </p:sp>
      <p:sp>
        <p:nvSpPr>
          <p:cNvPr id="14" name="Text 6"/>
          <p:cNvSpPr/>
          <p:nvPr/>
        </p:nvSpPr>
        <p:spPr>
          <a:xfrm>
            <a:off x="632460" y="3234055"/>
            <a:ext cx="238696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系统测试将软件视为一个整体，Playwright驱动真实浏览器模拟学生从注册到提问再到退出的完整会话，全面覆盖功能、性能、安全、兼容性四大维度，确保平台在真实校园网环境下稳定运行。</a:t>
            </a:r>
            <a:endParaRPr lang="en-US" sz="1600" dirty="0"/>
          </a:p>
        </p:txBody>
      </p:sp>
      <p:sp>
        <p:nvSpPr>
          <p:cNvPr id="15" name="Text 7"/>
          <p:cNvSpPr/>
          <p:nvPr/>
        </p:nvSpPr>
        <p:spPr>
          <a:xfrm>
            <a:off x="4391660" y="1869440"/>
            <a:ext cx="53276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02</a:t>
            </a:r>
            <a:endParaRPr lang="en-US" sz="1600" dirty="0"/>
          </a:p>
        </p:txBody>
      </p:sp>
      <p:sp>
        <p:nvSpPr>
          <p:cNvPr id="16" name="Text 8"/>
          <p:cNvSpPr/>
          <p:nvPr/>
        </p:nvSpPr>
        <p:spPr>
          <a:xfrm>
            <a:off x="3477895" y="2618740"/>
            <a:ext cx="2336165"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功能测试</a:t>
            </a:r>
            <a:endParaRPr lang="en-US" sz="1600" dirty="0"/>
          </a:p>
        </p:txBody>
      </p:sp>
      <p:sp>
        <p:nvSpPr>
          <p:cNvPr id="17" name="Text 9"/>
          <p:cNvSpPr/>
          <p:nvPr/>
        </p:nvSpPr>
        <p:spPr>
          <a:xfrm>
            <a:off x="3494405" y="3234055"/>
            <a:ext cx="2353310"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功能侧重点在于验证账户锁定机制、权限隔离等关键功能，确保系统能够准确识别并处理各种用户操作，防止非法访问和数据泄露，保障用户信息安全。</a:t>
            </a:r>
            <a:endParaRPr lang="en-US" sz="1600" dirty="0"/>
          </a:p>
        </p:txBody>
      </p:sp>
      <p:sp>
        <p:nvSpPr>
          <p:cNvPr id="18" name="Text 10"/>
          <p:cNvSpPr/>
          <p:nvPr/>
        </p:nvSpPr>
        <p:spPr>
          <a:xfrm>
            <a:off x="7303770" y="1869440"/>
            <a:ext cx="51498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03</a:t>
            </a:r>
            <a:endParaRPr lang="en-US" sz="1600" dirty="0"/>
          </a:p>
        </p:txBody>
      </p:sp>
      <p:sp>
        <p:nvSpPr>
          <p:cNvPr id="19" name="Text 11"/>
          <p:cNvSpPr/>
          <p:nvPr/>
        </p:nvSpPr>
        <p:spPr>
          <a:xfrm>
            <a:off x="6323330" y="2618740"/>
            <a:ext cx="2324100"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性能测试</a:t>
            </a:r>
            <a:endParaRPr lang="en-US" sz="1600" dirty="0"/>
          </a:p>
        </p:txBody>
      </p:sp>
      <p:sp>
        <p:nvSpPr>
          <p:cNvPr id="20" name="Text 12"/>
          <p:cNvSpPr/>
          <p:nvPr/>
        </p:nvSpPr>
        <p:spPr>
          <a:xfrm>
            <a:off x="6390640" y="3234055"/>
            <a:ext cx="237807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性能测试使用JMeter加压，模拟50并发持续5分钟，验证注册、登录、聊天等核心接口的响应时间与错误率，确保系统在高负载下仍能稳定运行，满足用户日常使用需求。</a:t>
            </a:r>
            <a:endParaRPr lang="en-US" sz="1600" dirty="0"/>
          </a:p>
        </p:txBody>
      </p:sp>
      <p:sp>
        <p:nvSpPr>
          <p:cNvPr id="21" name="Text 13"/>
          <p:cNvSpPr/>
          <p:nvPr/>
        </p:nvSpPr>
        <p:spPr>
          <a:xfrm>
            <a:off x="10214610" y="1869440"/>
            <a:ext cx="54038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04</a:t>
            </a:r>
            <a:endParaRPr lang="en-US" sz="1600" dirty="0"/>
          </a:p>
        </p:txBody>
      </p:sp>
      <p:sp>
        <p:nvSpPr>
          <p:cNvPr id="22" name="Text 14"/>
          <p:cNvSpPr/>
          <p:nvPr/>
        </p:nvSpPr>
        <p:spPr>
          <a:xfrm>
            <a:off x="9281795" y="2618740"/>
            <a:ext cx="2304415"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安全与兼容性测试</a:t>
            </a:r>
            <a:endParaRPr lang="en-US" sz="1600" dirty="0"/>
          </a:p>
        </p:txBody>
      </p:sp>
      <p:sp>
        <p:nvSpPr>
          <p:cNvPr id="23" name="Text 15"/>
          <p:cNvSpPr/>
          <p:nvPr/>
        </p:nvSpPr>
        <p:spPr>
          <a:xfrm>
            <a:off x="9349105" y="3234055"/>
            <a:ext cx="235648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安全测试通过SQLMap与自研脚本验证，全面排查SQL注入、XSS等安全隐患；兼容性测试覆盖Chrome、Edge、Firefox及移动端，确保平台在不同设备和浏览器上均能正常运行，提供一致的用户体验。</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3">
            <a:alphaModFix amt="23000"/>
          </a:blip>
          <a:srcRect l="4" t="11111" r="18329"/>
          <a:stretch/>
        </p:blipFill>
        <p:spPr>
          <a:xfrm flipH="1" flipV="1">
            <a:off x="-1" y="0"/>
            <a:ext cx="12191365" cy="6858000"/>
          </a:xfrm>
          <a:prstGeom prst="rect">
            <a:avLst/>
          </a:prstGeom>
        </p:spPr>
      </p:pic>
      <p:sp>
        <p:nvSpPr>
          <p:cNvPr id="3" name="Text 0"/>
          <p:cNvSpPr/>
          <p:nvPr/>
        </p:nvSpPr>
        <p:spPr>
          <a:xfrm>
            <a:off x="963930" y="113348"/>
            <a:ext cx="10993120" cy="979805"/>
          </a:xfrm>
          <a:prstGeom prst="rect">
            <a:avLst/>
          </a:prstGeom>
          <a:noFill/>
          <a:ln/>
        </p:spPr>
        <p:txBody>
          <a:bodyPr wrap="square" lIns="0" tIns="0" rIns="0" bIns="0" rtlCol="0" anchor="t"/>
          <a:lstStyle/>
          <a:p>
            <a:pPr algn="r">
              <a:lnSpc>
                <a:spcPct val="150000"/>
              </a:lnSpc>
            </a:pPr>
            <a:r>
              <a:rPr lang="en-US" sz="3600" dirty="0">
                <a:solidFill>
                  <a:srgbClr val="0D0D0D"/>
                </a:solidFill>
                <a:latin typeface="MiSans" pitchFamily="34" charset="0"/>
                <a:ea typeface="MiSans" pitchFamily="34" charset="-122"/>
                <a:cs typeface="MiSans" pitchFamily="34" charset="-120"/>
              </a:rPr>
              <a:t>账户锁定机制验证</a:t>
            </a:r>
            <a:endParaRPr lang="en-US" sz="1600" dirty="0"/>
          </a:p>
        </p:txBody>
      </p:sp>
      <p:sp>
        <p:nvSpPr>
          <p:cNvPr id="4" name="Shape 1"/>
          <p:cNvSpPr/>
          <p:nvPr/>
        </p:nvSpPr>
        <p:spPr>
          <a:xfrm>
            <a:off x="4469485" y="2693381"/>
            <a:ext cx="0" cy="2793019"/>
          </a:xfrm>
          <a:prstGeom prst="line">
            <a:avLst/>
          </a:prstGeom>
          <a:noFill/>
          <a:ln w="19050">
            <a:solidFill>
              <a:srgbClr val="D9D9D9"/>
            </a:solidFill>
            <a:prstDash val="solid"/>
            <a:headEnd type="none"/>
            <a:tailEnd type="none"/>
          </a:ln>
        </p:spPr>
        <p:txBody>
          <a:bodyPr/>
          <a:lstStyle/>
          <a:p>
            <a:endParaRPr lang="zh-CN" altLang="en-US"/>
          </a:p>
        </p:txBody>
      </p:sp>
      <p:sp>
        <p:nvSpPr>
          <p:cNvPr id="5" name="Shape 2"/>
          <p:cNvSpPr/>
          <p:nvPr/>
        </p:nvSpPr>
        <p:spPr>
          <a:xfrm>
            <a:off x="7916546" y="2688906"/>
            <a:ext cx="0" cy="2797494"/>
          </a:xfrm>
          <a:prstGeom prst="line">
            <a:avLst/>
          </a:prstGeom>
          <a:noFill/>
          <a:ln w="19050">
            <a:solidFill>
              <a:srgbClr val="D9D9D9"/>
            </a:solidFill>
            <a:prstDash val="solid"/>
            <a:headEnd type="none"/>
            <a:tailEnd type="none"/>
          </a:ln>
        </p:spPr>
        <p:txBody>
          <a:bodyPr/>
          <a:lstStyle/>
          <a:p>
            <a:endParaRPr lang="zh-CN" altLang="en-US"/>
          </a:p>
        </p:txBody>
      </p:sp>
      <p:pic>
        <p:nvPicPr>
          <p:cNvPr id="6" name="Image 1" descr="https://kimi-img.moonshot.cn/pub/slides/slides_tmpl/image/25-10-09-16:35:24-d3jn7j0s8jdo4os5diug.jpg"/>
          <p:cNvPicPr>
            <a:picLocks noChangeAspect="1"/>
          </p:cNvPicPr>
          <p:nvPr/>
        </p:nvPicPr>
        <p:blipFill>
          <a:blip r:embed="rId4"/>
          <a:stretch>
            <a:fillRect/>
          </a:stretch>
        </p:blipFill>
        <p:spPr>
          <a:xfrm rot="5400000">
            <a:off x="-1834198" y="4523104"/>
            <a:ext cx="4178300" cy="509905"/>
          </a:xfrm>
          <a:prstGeom prst="rect">
            <a:avLst/>
          </a:prstGeom>
        </p:spPr>
      </p:pic>
      <p:sp>
        <p:nvSpPr>
          <p:cNvPr id="7" name="Shape 3"/>
          <p:cNvSpPr/>
          <p:nvPr/>
        </p:nvSpPr>
        <p:spPr>
          <a:xfrm>
            <a:off x="9606280" y="6751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4"/>
          <p:cNvSpPr/>
          <p:nvPr/>
        </p:nvSpPr>
        <p:spPr>
          <a:xfrm>
            <a:off x="11747500" y="6458196"/>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9" name="Text 5"/>
          <p:cNvSpPr/>
          <p:nvPr/>
        </p:nvSpPr>
        <p:spPr>
          <a:xfrm>
            <a:off x="11747500" y="6458196"/>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11747500" y="6555187"/>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1" name="Text 7"/>
          <p:cNvSpPr/>
          <p:nvPr/>
        </p:nvSpPr>
        <p:spPr>
          <a:xfrm>
            <a:off x="11747500" y="6555187"/>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a:off x="11747500" y="6652178"/>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3" name="Text 9"/>
          <p:cNvSpPr/>
          <p:nvPr/>
        </p:nvSpPr>
        <p:spPr>
          <a:xfrm>
            <a:off x="11747500" y="6652178"/>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2" descr="https://kimi-img.moonshot.cn/pub/slides/slides_tmpl/image/25-10-09-16:35:24-d3jn7j0s8jdo4os5div0.png"/>
          <p:cNvPicPr>
            <a:picLocks noChangeAspect="1"/>
          </p:cNvPicPr>
          <p:nvPr/>
        </p:nvPicPr>
        <p:blipFill>
          <a:blip r:embed="rId5">
            <a:alphaModFix amt="40000"/>
          </a:blip>
          <a:stretch>
            <a:fillRect/>
          </a:stretch>
        </p:blipFill>
        <p:spPr>
          <a:xfrm flipV="1">
            <a:off x="882650" y="669290"/>
            <a:ext cx="762000" cy="76200"/>
          </a:xfrm>
          <a:prstGeom prst="rect">
            <a:avLst/>
          </a:prstGeom>
        </p:spPr>
      </p:pic>
      <p:pic>
        <p:nvPicPr>
          <p:cNvPr id="15" name="Image 3" descr="https://kimi-img.moonshot.cn/pub/slides/slides_tmpl/image/25-10-09-16:35:24-d3jn7j0s8jdo4os5div0.png"/>
          <p:cNvPicPr>
            <a:picLocks noChangeAspect="1"/>
          </p:cNvPicPr>
          <p:nvPr/>
        </p:nvPicPr>
        <p:blipFill>
          <a:blip r:embed="rId5">
            <a:alphaModFix amt="40000"/>
          </a:blip>
          <a:stretch>
            <a:fillRect/>
          </a:stretch>
        </p:blipFill>
        <p:spPr>
          <a:xfrm flipV="1">
            <a:off x="882650" y="800100"/>
            <a:ext cx="762000" cy="76200"/>
          </a:xfrm>
          <a:prstGeom prst="rect">
            <a:avLst/>
          </a:prstGeom>
        </p:spPr>
      </p:pic>
      <p:sp>
        <p:nvSpPr>
          <p:cNvPr id="16" name="Text 10"/>
          <p:cNvSpPr/>
          <p:nvPr/>
        </p:nvSpPr>
        <p:spPr>
          <a:xfrm>
            <a:off x="1644650" y="2597744"/>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测试用例设计</a:t>
            </a:r>
            <a:endParaRPr lang="en-US" sz="1600" dirty="0"/>
          </a:p>
        </p:txBody>
      </p:sp>
      <p:sp>
        <p:nvSpPr>
          <p:cNvPr id="17" name="Text 11"/>
          <p:cNvSpPr/>
          <p:nvPr/>
        </p:nvSpPr>
        <p:spPr>
          <a:xfrm>
            <a:off x="1666875" y="3448009"/>
            <a:ext cx="2513965" cy="29876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用例</a:t>
            </a:r>
            <a:r>
              <a:rPr lang="en-US" sz="1400" b="1" dirty="0">
                <a:solidFill>
                  <a:srgbClr val="262626"/>
                </a:solidFill>
                <a:latin typeface="MiSans" pitchFamily="34" charset="0"/>
                <a:ea typeface="MiSans" pitchFamily="34" charset="-122"/>
                <a:cs typeface="MiSans" pitchFamily="34" charset="-120"/>
              </a:rPr>
              <a:t>AUTH-03</a:t>
            </a:r>
            <a:r>
              <a:rPr lang="en-US" sz="1400" dirty="0">
                <a:solidFill>
                  <a:srgbClr val="262626"/>
                </a:solidFill>
                <a:latin typeface="MiSans" pitchFamily="34" charset="0"/>
                <a:ea typeface="MiSans" pitchFamily="34" charset="-122"/>
                <a:cs typeface="MiSans" pitchFamily="34" charset="-120"/>
              </a:rPr>
              <a:t>模拟暴力破解场景，连续5次使用错误密码调用登录接口，验证系统是否能准确识别异常行为并采取相应措施</a:t>
            </a:r>
            <a:endParaRPr lang="en-US" sz="1600" dirty="0"/>
          </a:p>
        </p:txBody>
      </p:sp>
      <p:sp>
        <p:nvSpPr>
          <p:cNvPr id="18" name="Text 12"/>
          <p:cNvSpPr/>
          <p:nvPr/>
        </p:nvSpPr>
        <p:spPr>
          <a:xfrm>
            <a:off x="4966970" y="2604729"/>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测试步骤</a:t>
            </a:r>
            <a:endParaRPr lang="en-US" sz="1600" dirty="0"/>
          </a:p>
        </p:txBody>
      </p:sp>
      <p:sp>
        <p:nvSpPr>
          <p:cNvPr id="19" name="Text 13"/>
          <p:cNvSpPr/>
          <p:nvPr/>
        </p:nvSpPr>
        <p:spPr>
          <a:xfrm>
            <a:off x="4891788" y="3465153"/>
            <a:ext cx="2708776" cy="298005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前5次登录尝试均返回401错误；第6次使用正确密码登录时，断言返回423锁定状态，并检查数据库users表locked_until字段是否被正确设置为</a:t>
            </a:r>
            <a:r>
              <a:rPr lang="en-US" sz="1400" b="1" dirty="0">
                <a:solidFill>
                  <a:srgbClr val="262626"/>
                </a:solidFill>
                <a:latin typeface="MiSans" pitchFamily="34" charset="0"/>
                <a:ea typeface="MiSans" pitchFamily="34" charset="-122"/>
                <a:cs typeface="MiSans" pitchFamily="34" charset="-120"/>
              </a:rPr>
              <a:t>未来时间</a:t>
            </a:r>
            <a:r>
              <a:rPr lang="zh-CN" altLang="en-US" sz="1400" b="1" dirty="0">
                <a:solidFill>
                  <a:srgbClr val="262626"/>
                </a:solidFill>
                <a:latin typeface="MiSans" pitchFamily="34" charset="0"/>
                <a:ea typeface="MiSans" pitchFamily="34" charset="-122"/>
                <a:cs typeface="MiSans" pitchFamily="34" charset="-120"/>
              </a:rPr>
              <a:t>（应该在锁定时的时间后的</a:t>
            </a:r>
            <a:r>
              <a:rPr lang="en-US" altLang="zh-CN" sz="1400" b="1" dirty="0">
                <a:solidFill>
                  <a:srgbClr val="262626"/>
                </a:solidFill>
                <a:latin typeface="MiSans" pitchFamily="34" charset="0"/>
                <a:ea typeface="MiSans" pitchFamily="34" charset="-122"/>
                <a:cs typeface="MiSans" pitchFamily="34" charset="-120"/>
              </a:rPr>
              <a:t>24</a:t>
            </a:r>
            <a:r>
              <a:rPr lang="zh-CN" altLang="en-US" sz="1400" b="1" dirty="0">
                <a:solidFill>
                  <a:srgbClr val="262626"/>
                </a:solidFill>
                <a:latin typeface="MiSans" pitchFamily="34" charset="0"/>
                <a:ea typeface="MiSans" pitchFamily="34" charset="-122"/>
                <a:cs typeface="MiSans" pitchFamily="34" charset="-120"/>
              </a:rPr>
              <a:t>小时）</a:t>
            </a:r>
            <a:r>
              <a:rPr lang="en-US" sz="1400" dirty="0">
                <a:solidFill>
                  <a:srgbClr val="262626"/>
                </a:solidFill>
                <a:latin typeface="MiSans" pitchFamily="34" charset="0"/>
                <a:ea typeface="MiSans" pitchFamily="34" charset="-122"/>
                <a:cs typeface="MiSans" pitchFamily="34" charset="-120"/>
              </a:rPr>
              <a:t>。</a:t>
            </a:r>
            <a:endParaRPr lang="en-US" sz="1600" dirty="0"/>
          </a:p>
        </p:txBody>
      </p:sp>
      <p:sp>
        <p:nvSpPr>
          <p:cNvPr id="20" name="Text 14"/>
          <p:cNvSpPr/>
          <p:nvPr/>
        </p:nvSpPr>
        <p:spPr>
          <a:xfrm>
            <a:off x="8259286" y="2513566"/>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测试意义</a:t>
            </a:r>
            <a:endParaRPr lang="en-US" sz="1600" dirty="0"/>
          </a:p>
        </p:txBody>
      </p:sp>
      <p:sp>
        <p:nvSpPr>
          <p:cNvPr id="21" name="Text 15"/>
          <p:cNvSpPr/>
          <p:nvPr/>
        </p:nvSpPr>
        <p:spPr>
          <a:xfrm>
            <a:off x="8272780" y="3475314"/>
            <a:ext cx="2513965" cy="29597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该测试用例确保账户锁定机制能够有效防止恶意脚本通过爆破攻击获取用户账号，保护用户账户安全，维护平台的稳定运行。</a:t>
            </a:r>
            <a:endParaRPr lang="en-US" sz="1600" dirty="0"/>
          </a:p>
        </p:txBody>
      </p:sp>
      <p:pic>
        <p:nvPicPr>
          <p:cNvPr id="22" name="Image 1" descr="https://kimi-img.moonshot.cn/pub/slides/slides_tmpl/image/25-10-09-16:35:25-d3jn7j8s8jdo4os5dj2g.png">
            <a:extLst>
              <a:ext uri="{FF2B5EF4-FFF2-40B4-BE49-F238E27FC236}">
                <a16:creationId xmlns:a16="http://schemas.microsoft.com/office/drawing/2014/main" id="{50A33FE3-D27D-0367-F85C-9F263D51D950}"/>
              </a:ext>
            </a:extLst>
          </p:cNvPr>
          <p:cNvPicPr>
            <a:picLocks noChangeAspect="1"/>
          </p:cNvPicPr>
          <p:nvPr/>
        </p:nvPicPr>
        <p:blipFill>
          <a:blip r:embed="rId6"/>
          <a:srcRect l="763" t="-40" r="763" b="40"/>
          <a:stretch/>
        </p:blipFill>
        <p:spPr>
          <a:xfrm>
            <a:off x="2534284" y="1562674"/>
            <a:ext cx="779145" cy="790575"/>
          </a:xfrm>
          <a:prstGeom prst="rect">
            <a:avLst/>
          </a:prstGeom>
        </p:spPr>
      </p:pic>
      <p:pic>
        <p:nvPicPr>
          <p:cNvPr id="23" name="Image 1" descr="https://kimi-img.moonshot.cn/pub/slides/slides_tmpl/image/25-10-09-16:35:25-d3jn7j8s8jdo4os5dj2g.png">
            <a:extLst>
              <a:ext uri="{FF2B5EF4-FFF2-40B4-BE49-F238E27FC236}">
                <a16:creationId xmlns:a16="http://schemas.microsoft.com/office/drawing/2014/main" id="{8EBD853A-690E-C53A-DBF0-3DE795300BC3}"/>
              </a:ext>
            </a:extLst>
          </p:cNvPr>
          <p:cNvPicPr>
            <a:picLocks noChangeAspect="1"/>
          </p:cNvPicPr>
          <p:nvPr/>
        </p:nvPicPr>
        <p:blipFill>
          <a:blip r:embed="rId6"/>
          <a:srcRect l="763" t="-40" r="763" b="40"/>
          <a:stretch/>
        </p:blipFill>
        <p:spPr>
          <a:xfrm>
            <a:off x="5858510" y="1506497"/>
            <a:ext cx="779145" cy="790575"/>
          </a:xfrm>
          <a:prstGeom prst="rect">
            <a:avLst/>
          </a:prstGeom>
        </p:spPr>
      </p:pic>
      <p:pic>
        <p:nvPicPr>
          <p:cNvPr id="24" name="Image 1" descr="https://kimi-img.moonshot.cn/pub/slides/slides_tmpl/image/25-10-09-16:35:25-d3jn7j8s8jdo4os5dj2g.png">
            <a:extLst>
              <a:ext uri="{FF2B5EF4-FFF2-40B4-BE49-F238E27FC236}">
                <a16:creationId xmlns:a16="http://schemas.microsoft.com/office/drawing/2014/main" id="{0AC85628-BE49-B3BC-C5BB-1D16FF7DE8CA}"/>
              </a:ext>
            </a:extLst>
          </p:cNvPr>
          <p:cNvPicPr>
            <a:picLocks noChangeAspect="1"/>
          </p:cNvPicPr>
          <p:nvPr/>
        </p:nvPicPr>
        <p:blipFill>
          <a:blip r:embed="rId6"/>
          <a:srcRect l="763" t="-40" r="763" b="40"/>
          <a:stretch/>
        </p:blipFill>
        <p:spPr>
          <a:xfrm>
            <a:off x="9127013" y="1524522"/>
            <a:ext cx="779145" cy="790575"/>
          </a:xfrm>
          <a:prstGeom prst="rect">
            <a:avLst/>
          </a:prstGeom>
        </p:spPr>
      </p:pic>
      <p:sp>
        <p:nvSpPr>
          <p:cNvPr id="25" name="Text 4">
            <a:extLst>
              <a:ext uri="{FF2B5EF4-FFF2-40B4-BE49-F238E27FC236}">
                <a16:creationId xmlns:a16="http://schemas.microsoft.com/office/drawing/2014/main" id="{4A3D59FF-9794-BBE6-B030-2C7EEE45CBF4}"/>
              </a:ext>
            </a:extLst>
          </p:cNvPr>
          <p:cNvSpPr/>
          <p:nvPr/>
        </p:nvSpPr>
        <p:spPr>
          <a:xfrm>
            <a:off x="2579368" y="1731763"/>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26" name="Text 4">
            <a:extLst>
              <a:ext uri="{FF2B5EF4-FFF2-40B4-BE49-F238E27FC236}">
                <a16:creationId xmlns:a16="http://schemas.microsoft.com/office/drawing/2014/main" id="{039FF53C-1DF0-AB59-FA0B-2ACF9012255E}"/>
              </a:ext>
            </a:extLst>
          </p:cNvPr>
          <p:cNvSpPr/>
          <p:nvPr/>
        </p:nvSpPr>
        <p:spPr>
          <a:xfrm>
            <a:off x="5901689" y="1689673"/>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27" name="Text 4">
            <a:extLst>
              <a:ext uri="{FF2B5EF4-FFF2-40B4-BE49-F238E27FC236}">
                <a16:creationId xmlns:a16="http://schemas.microsoft.com/office/drawing/2014/main" id="{5FB4DF9F-420A-3169-ED9B-5D1F53FDA831}"/>
              </a:ext>
            </a:extLst>
          </p:cNvPr>
          <p:cNvSpPr/>
          <p:nvPr/>
        </p:nvSpPr>
        <p:spPr>
          <a:xfrm>
            <a:off x="9172097" y="1648102"/>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4-d3jn7j0s8jdo4os5divg.jpg"/>
          <p:cNvPicPr>
            <a:picLocks noChangeAspect="1"/>
          </p:cNvPicPr>
          <p:nvPr/>
        </p:nvPicPr>
        <p:blipFill>
          <a:blip r:embed="rId4"/>
          <a:stretch>
            <a:fillRect/>
          </a:stretch>
        </p:blipFill>
        <p:spPr>
          <a:xfrm>
            <a:off x="4236085" y="4444365"/>
            <a:ext cx="7179310" cy="736600"/>
          </a:xfrm>
          <a:prstGeom prst="rect">
            <a:avLst/>
          </a:prstGeom>
        </p:spPr>
      </p:pic>
      <p:pic>
        <p:nvPicPr>
          <p:cNvPr id="4" name="Image 2" descr="https://kimi-img.moonshot.cn/pub/slides/slides_tmpl/image/25-10-09-16:35:24-d3jn7j0s8jdo4os5divg.jpg"/>
          <p:cNvPicPr>
            <a:picLocks noChangeAspect="1"/>
          </p:cNvPicPr>
          <p:nvPr/>
        </p:nvPicPr>
        <p:blipFill>
          <a:blip r:embed="rId4"/>
          <a:stretch>
            <a:fillRect/>
          </a:stretch>
        </p:blipFill>
        <p:spPr>
          <a:xfrm>
            <a:off x="4236085" y="3590925"/>
            <a:ext cx="7179310" cy="736600"/>
          </a:xfrm>
          <a:prstGeom prst="rect">
            <a:avLst/>
          </a:prstGeom>
        </p:spPr>
      </p:pic>
      <p:pic>
        <p:nvPicPr>
          <p:cNvPr id="5" name="Image 3" descr="https://kimi-img.moonshot.cn/pub/slides/slides_tmpl/image/25-10-09-16:35:24-d3jn7j0s8jdo4os5divg.jpg"/>
          <p:cNvPicPr>
            <a:picLocks noChangeAspect="1"/>
          </p:cNvPicPr>
          <p:nvPr/>
        </p:nvPicPr>
        <p:blipFill>
          <a:blip r:embed="rId4"/>
          <a:stretch>
            <a:fillRect/>
          </a:stretch>
        </p:blipFill>
        <p:spPr>
          <a:xfrm>
            <a:off x="4236085" y="2780665"/>
            <a:ext cx="7179310" cy="736600"/>
          </a:xfrm>
          <a:prstGeom prst="rect">
            <a:avLst/>
          </a:prstGeom>
        </p:spPr>
      </p:pic>
      <p:pic>
        <p:nvPicPr>
          <p:cNvPr id="6" name="Image 4" descr="https://kimi-img.moonshot.cn/pub/slides/slides_tmpl/image/25-10-09-16:35:24-d3jn7j0s8jdo4os5divg.jpg"/>
          <p:cNvPicPr>
            <a:picLocks noChangeAspect="1"/>
          </p:cNvPicPr>
          <p:nvPr/>
        </p:nvPicPr>
        <p:blipFill>
          <a:blip r:embed="rId4"/>
          <a:stretch>
            <a:fillRect/>
          </a:stretch>
        </p:blipFill>
        <p:spPr>
          <a:xfrm>
            <a:off x="4236085" y="1970405"/>
            <a:ext cx="7179310" cy="736600"/>
          </a:xfrm>
          <a:prstGeom prst="rect">
            <a:avLst/>
          </a:prstGeom>
        </p:spPr>
      </p:pic>
      <p:pic>
        <p:nvPicPr>
          <p:cNvPr id="7" name="Image 5" descr="https://kimi-img.moonshot.cn/pub/slides/slides_tmpl/image/25-10-09-16:35:24-d3jn7j0s8jdo4os5divg.jpg"/>
          <p:cNvPicPr>
            <a:picLocks noChangeAspect="1"/>
          </p:cNvPicPr>
          <p:nvPr/>
        </p:nvPicPr>
        <p:blipFill>
          <a:blip r:embed="rId4"/>
          <a:stretch>
            <a:fillRect/>
          </a:stretch>
        </p:blipFill>
        <p:spPr>
          <a:xfrm>
            <a:off x="4236085" y="1160145"/>
            <a:ext cx="7179310" cy="736600"/>
          </a:xfrm>
          <a:prstGeom prst="rect">
            <a:avLst/>
          </a:prstGeom>
        </p:spPr>
      </p:pic>
      <p:sp>
        <p:nvSpPr>
          <p:cNvPr id="8" name="Shape 0"/>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9" name="Shape 1"/>
          <p:cNvSpPr/>
          <p:nvPr/>
        </p:nvSpPr>
        <p:spPr>
          <a:xfrm>
            <a:off x="1045210" y="1243965"/>
            <a:ext cx="1408430" cy="800100"/>
          </a:xfrm>
          <a:prstGeom prst="rect">
            <a:avLst/>
          </a:prstGeom>
          <a:solidFill>
            <a:srgbClr val="000000">
              <a:alpha val="0"/>
            </a:srgbClr>
          </a:solidFill>
          <a:ln/>
        </p:spPr>
        <p:txBody>
          <a:bodyPr/>
          <a:lstStyle/>
          <a:p>
            <a:endParaRPr lang="zh-CN" altLang="en-US"/>
          </a:p>
        </p:txBody>
      </p:sp>
      <p:sp>
        <p:nvSpPr>
          <p:cNvPr id="10" name="Text 2"/>
          <p:cNvSpPr/>
          <p:nvPr/>
        </p:nvSpPr>
        <p:spPr>
          <a:xfrm>
            <a:off x="1045210" y="1243965"/>
            <a:ext cx="1408430" cy="800100"/>
          </a:xfrm>
          <a:prstGeom prst="rect">
            <a:avLst/>
          </a:prstGeom>
          <a:noFill/>
          <a:ln/>
        </p:spPr>
        <p:txBody>
          <a:bodyPr wrap="square" lIns="0" tIns="0" rIns="0" bIns="0" rtlCol="0" anchor="b"/>
          <a:lstStyle/>
          <a:p>
            <a:pPr>
              <a:lnSpc>
                <a:spcPct val="130000"/>
              </a:lnSpc>
            </a:pPr>
            <a:r>
              <a:rPr lang="en-US" sz="4000" dirty="0">
                <a:solidFill>
                  <a:srgbClr val="000000"/>
                </a:solidFill>
                <a:latin typeface="MiSans" pitchFamily="34" charset="0"/>
                <a:ea typeface="MiSans" pitchFamily="34" charset="-122"/>
                <a:cs typeface="MiSans" pitchFamily="34" charset="-120"/>
              </a:rPr>
              <a:t>目录</a:t>
            </a:r>
            <a:endParaRPr lang="en-US" sz="1600" dirty="0"/>
          </a:p>
        </p:txBody>
      </p:sp>
      <p:sp>
        <p:nvSpPr>
          <p:cNvPr id="11" name="Text 3"/>
          <p:cNvSpPr/>
          <p:nvPr/>
        </p:nvSpPr>
        <p:spPr>
          <a:xfrm>
            <a:off x="1045210" y="2010410"/>
            <a:ext cx="2663190" cy="438150"/>
          </a:xfrm>
          <a:prstGeom prst="rect">
            <a:avLst/>
          </a:prstGeom>
          <a:noFill/>
          <a:ln/>
        </p:spPr>
        <p:txBody>
          <a:bodyPr wrap="square" lIns="0" tIns="0" rIns="0" bIns="0" rtlCol="0" anchor="t">
            <a:spAutoFit/>
          </a:bodyPr>
          <a:lstStyle/>
          <a:p>
            <a:pPr>
              <a:lnSpc>
                <a:spcPct val="100000"/>
              </a:lnSpc>
            </a:pPr>
            <a:r>
              <a:rPr lang="en-US" sz="2800" b="1" dirty="0">
                <a:solidFill>
                  <a:srgbClr val="0439E1"/>
                </a:solidFill>
                <a:latin typeface="MiSans" pitchFamily="34" charset="0"/>
                <a:ea typeface="MiSans" pitchFamily="34" charset="-122"/>
                <a:cs typeface="MiSans" pitchFamily="34" charset="-120"/>
              </a:rPr>
              <a:t>CONTENTS</a:t>
            </a:r>
            <a:endParaRPr lang="en-US" sz="1600" dirty="0"/>
          </a:p>
        </p:txBody>
      </p:sp>
      <p:sp>
        <p:nvSpPr>
          <p:cNvPr id="12" name="Shape 4"/>
          <p:cNvSpPr/>
          <p:nvPr/>
        </p:nvSpPr>
        <p:spPr>
          <a:xfrm>
            <a:off x="1125220" y="1988820"/>
            <a:ext cx="1664970" cy="0"/>
          </a:xfrm>
          <a:prstGeom prst="line">
            <a:avLst/>
          </a:prstGeom>
          <a:noFill/>
          <a:ln w="12700">
            <a:solidFill>
              <a:srgbClr val="000000"/>
            </a:solidFill>
            <a:prstDash val="solid"/>
            <a:headEnd type="none"/>
            <a:tailEnd type="none"/>
          </a:ln>
        </p:spPr>
        <p:txBody>
          <a:bodyPr/>
          <a:lstStyle/>
          <a:p>
            <a:endParaRPr lang="zh-CN" altLang="en-US"/>
          </a:p>
        </p:txBody>
      </p:sp>
      <p:sp>
        <p:nvSpPr>
          <p:cNvPr id="13" name="Shape 5"/>
          <p:cNvSpPr/>
          <p:nvPr/>
        </p:nvSpPr>
        <p:spPr>
          <a:xfrm>
            <a:off x="11459749" y="61159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4" name="Text 6"/>
          <p:cNvSpPr/>
          <p:nvPr/>
        </p:nvSpPr>
        <p:spPr>
          <a:xfrm>
            <a:off x="11459749" y="61159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7"/>
          <p:cNvSpPr/>
          <p:nvPr/>
        </p:nvSpPr>
        <p:spPr>
          <a:xfrm>
            <a:off x="11459749" y="62129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6" name="Text 8"/>
          <p:cNvSpPr/>
          <p:nvPr/>
        </p:nvSpPr>
        <p:spPr>
          <a:xfrm>
            <a:off x="11459749" y="62129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9"/>
          <p:cNvSpPr/>
          <p:nvPr/>
        </p:nvSpPr>
        <p:spPr>
          <a:xfrm>
            <a:off x="11459749" y="63098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8" name="Text 10"/>
          <p:cNvSpPr/>
          <p:nvPr/>
        </p:nvSpPr>
        <p:spPr>
          <a:xfrm>
            <a:off x="11459749" y="63098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6" descr="https://kimi-img.moonshot.cn/pub/slides/slides_tmpl/image/25-10-09-16:35:24-d3jn7j0s8jdo4os5div0.png"/>
          <p:cNvPicPr>
            <a:picLocks noChangeAspect="1"/>
          </p:cNvPicPr>
          <p:nvPr/>
        </p:nvPicPr>
        <p:blipFill>
          <a:blip r:embed="rId5">
            <a:alphaModFix amt="40000"/>
          </a:blip>
          <a:stretch>
            <a:fillRect/>
          </a:stretch>
        </p:blipFill>
        <p:spPr>
          <a:xfrm flipV="1">
            <a:off x="851535" y="630555"/>
            <a:ext cx="762000" cy="76200"/>
          </a:xfrm>
          <a:prstGeom prst="rect">
            <a:avLst/>
          </a:prstGeom>
        </p:spPr>
      </p:pic>
      <p:pic>
        <p:nvPicPr>
          <p:cNvPr id="20" name="Image 7" descr="https://kimi-img.moonshot.cn/pub/slides/slides_tmpl/image/25-10-09-16:35:24-d3jn7j0s8jdo4os5div0.png"/>
          <p:cNvPicPr>
            <a:picLocks noChangeAspect="1"/>
          </p:cNvPicPr>
          <p:nvPr/>
        </p:nvPicPr>
        <p:blipFill>
          <a:blip r:embed="rId5">
            <a:alphaModFix amt="40000"/>
          </a:blip>
          <a:stretch>
            <a:fillRect/>
          </a:stretch>
        </p:blipFill>
        <p:spPr>
          <a:xfrm flipV="1">
            <a:off x="851535" y="761365"/>
            <a:ext cx="762000" cy="76200"/>
          </a:xfrm>
          <a:prstGeom prst="rect">
            <a:avLst/>
          </a:prstGeom>
        </p:spPr>
      </p:pic>
      <p:pic>
        <p:nvPicPr>
          <p:cNvPr id="21" name="Image 8" descr="https://kimi-img.moonshot.cn/pub/slides/slides_tmpl/image/25-10-09-16:35:24-d3jn7j0s8jdo4os5diug.jpg"/>
          <p:cNvPicPr>
            <a:picLocks noChangeAspect="1"/>
          </p:cNvPicPr>
          <p:nvPr/>
        </p:nvPicPr>
        <p:blipFill>
          <a:blip r:embed="rId6"/>
          <a:stretch>
            <a:fillRect/>
          </a:stretch>
        </p:blipFill>
        <p:spPr>
          <a:xfrm rot="5400000">
            <a:off x="9744710" y="779780"/>
            <a:ext cx="2170430" cy="568960"/>
          </a:xfrm>
          <a:prstGeom prst="rect">
            <a:avLst/>
          </a:prstGeom>
        </p:spPr>
      </p:pic>
      <p:sp>
        <p:nvSpPr>
          <p:cNvPr id="22" name="Text 11"/>
          <p:cNvSpPr/>
          <p:nvPr/>
        </p:nvSpPr>
        <p:spPr>
          <a:xfrm>
            <a:off x="4305935" y="120078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01.</a:t>
            </a:r>
            <a:endParaRPr lang="en-US" sz="1600" dirty="0"/>
          </a:p>
        </p:txBody>
      </p:sp>
      <p:sp>
        <p:nvSpPr>
          <p:cNvPr id="23" name="Text 12"/>
          <p:cNvSpPr/>
          <p:nvPr/>
        </p:nvSpPr>
        <p:spPr>
          <a:xfrm>
            <a:off x="5147310" y="1323975"/>
            <a:ext cx="6026785" cy="311150"/>
          </a:xfrm>
          <a:prstGeom prst="rect">
            <a:avLst/>
          </a:prstGeom>
          <a:noFill/>
          <a:ln/>
        </p:spPr>
        <p:txBody>
          <a:bodyPr wrap="square" lIns="0" tIns="0" rIns="0" bIns="0" rtlCol="0" anchor="t">
            <a:spAutoFit/>
          </a:bodyPr>
          <a:lstStyle/>
          <a:p>
            <a:pPr>
              <a:lnSpc>
                <a:spcPct val="100000"/>
              </a:lnSpc>
            </a:pPr>
            <a:r>
              <a:rPr lang="en-US" sz="2000" dirty="0">
                <a:solidFill>
                  <a:srgbClr val="595959"/>
                </a:solidFill>
                <a:latin typeface="MiSans" pitchFamily="34" charset="0"/>
                <a:ea typeface="MiSans" pitchFamily="34" charset="-122"/>
                <a:cs typeface="MiSans" pitchFamily="34" charset="-120"/>
              </a:rPr>
              <a:t>项目与测试总览</a:t>
            </a:r>
            <a:endParaRPr lang="en-US" sz="1600" dirty="0"/>
          </a:p>
        </p:txBody>
      </p:sp>
      <p:sp>
        <p:nvSpPr>
          <p:cNvPr id="24" name="Text 13"/>
          <p:cNvSpPr/>
          <p:nvPr/>
        </p:nvSpPr>
        <p:spPr>
          <a:xfrm>
            <a:off x="4305935" y="202628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02.</a:t>
            </a:r>
            <a:endParaRPr lang="en-US" sz="1600" dirty="0"/>
          </a:p>
        </p:txBody>
      </p:sp>
      <p:sp>
        <p:nvSpPr>
          <p:cNvPr id="25" name="Text 14"/>
          <p:cNvSpPr/>
          <p:nvPr/>
        </p:nvSpPr>
        <p:spPr>
          <a:xfrm>
            <a:off x="5147310" y="2159635"/>
            <a:ext cx="6027420" cy="311150"/>
          </a:xfrm>
          <a:prstGeom prst="rect">
            <a:avLst/>
          </a:prstGeom>
          <a:noFill/>
          <a:ln/>
        </p:spPr>
        <p:txBody>
          <a:bodyPr wrap="square" lIns="0" tIns="0" rIns="0" bIns="0" rtlCol="0" anchor="t">
            <a:spAutoFit/>
          </a:bodyPr>
          <a:lstStyle/>
          <a:p>
            <a:pPr>
              <a:lnSpc>
                <a:spcPct val="100000"/>
              </a:lnSpc>
            </a:pPr>
            <a:r>
              <a:rPr lang="en-US" sz="2000" dirty="0" err="1">
                <a:solidFill>
                  <a:srgbClr val="595959"/>
                </a:solidFill>
                <a:latin typeface="MiSans" pitchFamily="34" charset="0"/>
                <a:ea typeface="MiSans" pitchFamily="34" charset="-122"/>
                <a:cs typeface="MiSans" pitchFamily="34" charset="-120"/>
              </a:rPr>
              <a:t>单元测试</a:t>
            </a:r>
            <a:endParaRPr lang="en-US" sz="1600" dirty="0"/>
          </a:p>
        </p:txBody>
      </p:sp>
      <p:sp>
        <p:nvSpPr>
          <p:cNvPr id="26" name="Text 15"/>
          <p:cNvSpPr/>
          <p:nvPr/>
        </p:nvSpPr>
        <p:spPr>
          <a:xfrm>
            <a:off x="4305935" y="282892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03.</a:t>
            </a:r>
            <a:endParaRPr lang="en-US" sz="1600" dirty="0"/>
          </a:p>
        </p:txBody>
      </p:sp>
      <p:sp>
        <p:nvSpPr>
          <p:cNvPr id="27" name="Text 16"/>
          <p:cNvSpPr/>
          <p:nvPr/>
        </p:nvSpPr>
        <p:spPr>
          <a:xfrm>
            <a:off x="5147310" y="2970530"/>
            <a:ext cx="6268085" cy="311150"/>
          </a:xfrm>
          <a:prstGeom prst="rect">
            <a:avLst/>
          </a:prstGeom>
          <a:noFill/>
          <a:ln/>
        </p:spPr>
        <p:txBody>
          <a:bodyPr wrap="square" lIns="0" tIns="0" rIns="0" bIns="0" rtlCol="0" anchor="t">
            <a:spAutoFit/>
          </a:bodyPr>
          <a:lstStyle/>
          <a:p>
            <a:pPr>
              <a:lnSpc>
                <a:spcPct val="100000"/>
              </a:lnSpc>
            </a:pPr>
            <a:r>
              <a:rPr lang="en-US" sz="2000" dirty="0" err="1">
                <a:solidFill>
                  <a:srgbClr val="595959"/>
                </a:solidFill>
                <a:latin typeface="MiSans" pitchFamily="34" charset="0"/>
                <a:ea typeface="MiSans" pitchFamily="34" charset="-122"/>
                <a:cs typeface="MiSans" pitchFamily="34" charset="-120"/>
              </a:rPr>
              <a:t>集成测试</a:t>
            </a:r>
            <a:endParaRPr lang="en-US" sz="1600" dirty="0"/>
          </a:p>
        </p:txBody>
      </p:sp>
      <p:sp>
        <p:nvSpPr>
          <p:cNvPr id="28" name="Text 17"/>
          <p:cNvSpPr/>
          <p:nvPr/>
        </p:nvSpPr>
        <p:spPr>
          <a:xfrm>
            <a:off x="4305935" y="3651250"/>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04.</a:t>
            </a:r>
            <a:endParaRPr lang="en-US" sz="1600" dirty="0"/>
          </a:p>
        </p:txBody>
      </p:sp>
      <p:sp>
        <p:nvSpPr>
          <p:cNvPr id="29" name="Text 18"/>
          <p:cNvSpPr/>
          <p:nvPr/>
        </p:nvSpPr>
        <p:spPr>
          <a:xfrm>
            <a:off x="5147310" y="3768090"/>
            <a:ext cx="6268085" cy="311150"/>
          </a:xfrm>
          <a:prstGeom prst="rect">
            <a:avLst/>
          </a:prstGeom>
          <a:noFill/>
          <a:ln/>
        </p:spPr>
        <p:txBody>
          <a:bodyPr wrap="square" lIns="0" tIns="0" rIns="0" bIns="0" rtlCol="0" anchor="t">
            <a:spAutoFit/>
          </a:bodyPr>
          <a:lstStyle/>
          <a:p>
            <a:pPr>
              <a:lnSpc>
                <a:spcPct val="100000"/>
              </a:lnSpc>
            </a:pPr>
            <a:r>
              <a:rPr lang="en-US" sz="2000" dirty="0" err="1">
                <a:solidFill>
                  <a:srgbClr val="595959"/>
                </a:solidFill>
                <a:latin typeface="MiSans" pitchFamily="34" charset="0"/>
                <a:ea typeface="MiSans" pitchFamily="34" charset="-122"/>
                <a:cs typeface="MiSans" pitchFamily="34" charset="-120"/>
              </a:rPr>
              <a:t>系统测试</a:t>
            </a:r>
            <a:endParaRPr lang="en-US" sz="1600" dirty="0"/>
          </a:p>
        </p:txBody>
      </p:sp>
      <p:sp>
        <p:nvSpPr>
          <p:cNvPr id="32" name="Text 21"/>
          <p:cNvSpPr/>
          <p:nvPr/>
        </p:nvSpPr>
        <p:spPr>
          <a:xfrm>
            <a:off x="4305935" y="4488180"/>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05.</a:t>
            </a:r>
            <a:endParaRPr lang="en-US" sz="1600" dirty="0"/>
          </a:p>
        </p:txBody>
      </p:sp>
      <p:sp>
        <p:nvSpPr>
          <p:cNvPr id="33" name="Text 22"/>
          <p:cNvSpPr/>
          <p:nvPr/>
        </p:nvSpPr>
        <p:spPr>
          <a:xfrm>
            <a:off x="5147310" y="4627880"/>
            <a:ext cx="6268085" cy="307777"/>
          </a:xfrm>
          <a:prstGeom prst="rect">
            <a:avLst/>
          </a:prstGeom>
          <a:noFill/>
          <a:ln/>
        </p:spPr>
        <p:txBody>
          <a:bodyPr wrap="square" lIns="0" tIns="0" rIns="0" bIns="0" rtlCol="0" anchor="t">
            <a:spAutoFit/>
          </a:bodyPr>
          <a:lstStyle/>
          <a:p>
            <a:pPr>
              <a:lnSpc>
                <a:spcPct val="100000"/>
              </a:lnSpc>
            </a:pPr>
            <a:r>
              <a:rPr lang="zh-CN" altLang="en-US" sz="2000" dirty="0">
                <a:solidFill>
                  <a:srgbClr val="595959"/>
                </a:solidFill>
                <a:latin typeface="MiSans" pitchFamily="34" charset="0"/>
                <a:ea typeface="MiSans" pitchFamily="34" charset="-122"/>
                <a:cs typeface="MiSans" pitchFamily="34" charset="-120"/>
              </a:rPr>
              <a:t>参考资料与人员分工</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A5E26-348D-C059-FD95-4051FE103D02}"/>
            </a:ext>
          </a:extLst>
        </p:cNvPr>
        <p:cNvGrpSpPr/>
        <p:nvPr/>
      </p:nvGrpSpPr>
      <p:grpSpPr>
        <a:xfrm>
          <a:off x="0" y="0"/>
          <a:ext cx="0" cy="0"/>
          <a:chOff x="0" y="0"/>
          <a:chExt cx="0" cy="0"/>
        </a:xfrm>
      </p:grpSpPr>
      <p:pic>
        <p:nvPicPr>
          <p:cNvPr id="2" name="Image 0" descr="https://kimi-img.moonshot.cn/pub/slides/slides_tmpl/image/25-10-09-16:35:26-d3jn7jgs8jdo4os5dj50.jpg">
            <a:extLst>
              <a:ext uri="{FF2B5EF4-FFF2-40B4-BE49-F238E27FC236}">
                <a16:creationId xmlns:a16="http://schemas.microsoft.com/office/drawing/2014/main" id="{6BC12CE4-9DE5-DE1A-013F-BF7A4521E4EE}"/>
              </a:ext>
            </a:extLst>
          </p:cNvPr>
          <p:cNvPicPr>
            <a:picLocks noChangeAspect="1"/>
          </p:cNvPicPr>
          <p:nvPr/>
        </p:nvPicPr>
        <p:blipFill>
          <a:blip r:embed="rId3">
            <a:alphaModFix amt="23000"/>
          </a:blip>
          <a:srcRect l="4" t="11111" r="18329"/>
          <a:stretch/>
        </p:blipFill>
        <p:spPr>
          <a:xfrm flipH="1" flipV="1">
            <a:off x="0" y="-20066"/>
            <a:ext cx="12191365" cy="6858000"/>
          </a:xfrm>
          <a:prstGeom prst="rect">
            <a:avLst/>
          </a:prstGeom>
        </p:spPr>
      </p:pic>
      <p:pic>
        <p:nvPicPr>
          <p:cNvPr id="20" name="Image 0" descr="https://kimi-img.moonshot.cn/pub/slides/slides_tmpl/image/25-10-09-16:35:24-d3jn7j0s8jdo4os5divg.jpg">
            <a:extLst>
              <a:ext uri="{FF2B5EF4-FFF2-40B4-BE49-F238E27FC236}">
                <a16:creationId xmlns:a16="http://schemas.microsoft.com/office/drawing/2014/main" id="{EFB013A2-22B6-6A7B-C940-48457A8141CD}"/>
              </a:ext>
            </a:extLst>
          </p:cNvPr>
          <p:cNvPicPr>
            <a:picLocks noChangeAspect="1"/>
          </p:cNvPicPr>
          <p:nvPr/>
        </p:nvPicPr>
        <p:blipFill>
          <a:blip r:embed="rId4"/>
          <a:stretch>
            <a:fillRect/>
          </a:stretch>
        </p:blipFill>
        <p:spPr>
          <a:xfrm>
            <a:off x="5779749" y="1489705"/>
            <a:ext cx="6181879" cy="4713297"/>
          </a:xfrm>
          <a:prstGeom prst="rect">
            <a:avLst/>
          </a:prstGeom>
        </p:spPr>
      </p:pic>
      <p:sp>
        <p:nvSpPr>
          <p:cNvPr id="3" name="Text 0">
            <a:extLst>
              <a:ext uri="{FF2B5EF4-FFF2-40B4-BE49-F238E27FC236}">
                <a16:creationId xmlns:a16="http://schemas.microsoft.com/office/drawing/2014/main" id="{01907E69-0180-E589-11FA-F5353559873C}"/>
              </a:ext>
            </a:extLst>
          </p:cNvPr>
          <p:cNvSpPr/>
          <p:nvPr/>
        </p:nvSpPr>
        <p:spPr>
          <a:xfrm>
            <a:off x="882650" y="20066"/>
            <a:ext cx="10993120" cy="979805"/>
          </a:xfrm>
          <a:prstGeom prst="rect">
            <a:avLst/>
          </a:prstGeom>
          <a:noFill/>
          <a:ln/>
        </p:spPr>
        <p:txBody>
          <a:bodyPr wrap="square" lIns="0" tIns="0" rIns="0" bIns="0" rtlCol="0" anchor="t"/>
          <a:lstStyle/>
          <a:p>
            <a:pPr algn="r">
              <a:lnSpc>
                <a:spcPct val="150000"/>
              </a:lnSpc>
            </a:pPr>
            <a:r>
              <a:rPr lang="en-US" sz="3600" dirty="0">
                <a:solidFill>
                  <a:srgbClr val="0D0D0D"/>
                </a:solidFill>
                <a:latin typeface="MiSans" pitchFamily="34" charset="0"/>
                <a:ea typeface="MiSans" pitchFamily="34" charset="-122"/>
                <a:cs typeface="MiSans" pitchFamily="34" charset="-120"/>
              </a:rPr>
              <a:t>账户锁定机制验证</a:t>
            </a:r>
            <a:endParaRPr lang="en-US" sz="1600" dirty="0"/>
          </a:p>
        </p:txBody>
      </p:sp>
      <p:pic>
        <p:nvPicPr>
          <p:cNvPr id="6" name="Image 1" descr="https://kimi-img.moonshot.cn/pub/slides/slides_tmpl/image/25-10-09-16:35:24-d3jn7j0s8jdo4os5diug.jpg">
            <a:extLst>
              <a:ext uri="{FF2B5EF4-FFF2-40B4-BE49-F238E27FC236}">
                <a16:creationId xmlns:a16="http://schemas.microsoft.com/office/drawing/2014/main" id="{09892C6E-9BC4-43F8-2337-1E74FE1B586C}"/>
              </a:ext>
            </a:extLst>
          </p:cNvPr>
          <p:cNvPicPr>
            <a:picLocks noChangeAspect="1"/>
          </p:cNvPicPr>
          <p:nvPr/>
        </p:nvPicPr>
        <p:blipFill>
          <a:blip r:embed="rId5"/>
          <a:stretch>
            <a:fillRect/>
          </a:stretch>
        </p:blipFill>
        <p:spPr>
          <a:xfrm rot="5400000">
            <a:off x="-2030621" y="4513578"/>
            <a:ext cx="4178300" cy="509905"/>
          </a:xfrm>
          <a:prstGeom prst="rect">
            <a:avLst/>
          </a:prstGeom>
        </p:spPr>
      </p:pic>
      <p:sp>
        <p:nvSpPr>
          <p:cNvPr id="7" name="Shape 3">
            <a:extLst>
              <a:ext uri="{FF2B5EF4-FFF2-40B4-BE49-F238E27FC236}">
                <a16:creationId xmlns:a16="http://schemas.microsoft.com/office/drawing/2014/main" id="{BD706BDF-9D9F-8771-333C-F5EA24EAACDF}"/>
              </a:ext>
            </a:extLst>
          </p:cNvPr>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4">
            <a:extLst>
              <a:ext uri="{FF2B5EF4-FFF2-40B4-BE49-F238E27FC236}">
                <a16:creationId xmlns:a16="http://schemas.microsoft.com/office/drawing/2014/main" id="{7F104211-137E-0E69-4F0F-972FFB3A5B3A}"/>
              </a:ext>
            </a:extLst>
          </p:cNvPr>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9" name="Text 5">
            <a:extLst>
              <a:ext uri="{FF2B5EF4-FFF2-40B4-BE49-F238E27FC236}">
                <a16:creationId xmlns:a16="http://schemas.microsoft.com/office/drawing/2014/main" id="{9F3B1B6E-F6BF-CF6D-E841-8CDB98769FA3}"/>
              </a:ext>
            </a:extLst>
          </p:cNvPr>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a:extLst>
              <a:ext uri="{FF2B5EF4-FFF2-40B4-BE49-F238E27FC236}">
                <a16:creationId xmlns:a16="http://schemas.microsoft.com/office/drawing/2014/main" id="{4B9BCE98-28A0-BD48-BF1B-5E8FBB51CB0C}"/>
              </a:ext>
            </a:extLst>
          </p:cNvPr>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1" name="Text 7">
            <a:extLst>
              <a:ext uri="{FF2B5EF4-FFF2-40B4-BE49-F238E27FC236}">
                <a16:creationId xmlns:a16="http://schemas.microsoft.com/office/drawing/2014/main" id="{88B5FC32-3CE1-7F81-8A3E-94FBC8C5ECDF}"/>
              </a:ext>
            </a:extLst>
          </p:cNvPr>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a:extLst>
              <a:ext uri="{FF2B5EF4-FFF2-40B4-BE49-F238E27FC236}">
                <a16:creationId xmlns:a16="http://schemas.microsoft.com/office/drawing/2014/main" id="{B835DB64-B074-7B5B-F54D-195C10340507}"/>
              </a:ext>
            </a:extLst>
          </p:cNvPr>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3" name="Text 9">
            <a:extLst>
              <a:ext uri="{FF2B5EF4-FFF2-40B4-BE49-F238E27FC236}">
                <a16:creationId xmlns:a16="http://schemas.microsoft.com/office/drawing/2014/main" id="{E0048DD6-4F10-8426-B0B4-8B17E08D35FE}"/>
              </a:ext>
            </a:extLst>
          </p:cNvPr>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14">
            <a:extLst>
              <a:ext uri="{FF2B5EF4-FFF2-40B4-BE49-F238E27FC236}">
                <a16:creationId xmlns:a16="http://schemas.microsoft.com/office/drawing/2014/main" id="{AA437ED1-CC14-CAFB-72FB-44D102A5345A}"/>
              </a:ext>
            </a:extLst>
          </p:cNvPr>
          <p:cNvSpPr/>
          <p:nvPr/>
        </p:nvSpPr>
        <p:spPr>
          <a:xfrm>
            <a:off x="1095375" y="588119"/>
            <a:ext cx="1438910" cy="348973"/>
          </a:xfrm>
          <a:prstGeom prst="rect">
            <a:avLst/>
          </a:prstGeom>
          <a:noFill/>
          <a:ln/>
        </p:spPr>
        <p:txBody>
          <a:bodyPr wrap="square" lIns="0" tIns="0" rIns="0" bIns="0" rtlCol="0" anchor="t"/>
          <a:lstStyle/>
          <a:p>
            <a:pPr algn="ctr">
              <a:lnSpc>
                <a:spcPct val="100000"/>
              </a:lnSpc>
            </a:pPr>
            <a:r>
              <a:rPr lang="en-US" sz="2000" dirty="0" err="1">
                <a:solidFill>
                  <a:srgbClr val="0439E1"/>
                </a:solidFill>
                <a:latin typeface="MiSans" pitchFamily="34" charset="0"/>
                <a:ea typeface="MiSans" pitchFamily="34" charset="-122"/>
                <a:cs typeface="MiSans" pitchFamily="34" charset="-120"/>
              </a:rPr>
              <a:t>测试</a:t>
            </a:r>
            <a:r>
              <a:rPr lang="zh-CN" altLang="en-US" sz="2000" dirty="0">
                <a:solidFill>
                  <a:srgbClr val="0439E1"/>
                </a:solidFill>
                <a:latin typeface="MiSans" pitchFamily="34" charset="0"/>
                <a:ea typeface="MiSans" pitchFamily="34" charset="-122"/>
                <a:cs typeface="MiSans" pitchFamily="34" charset="-120"/>
              </a:rPr>
              <a:t>结果</a:t>
            </a:r>
            <a:endParaRPr lang="en-US" sz="1600" dirty="0"/>
          </a:p>
        </p:txBody>
      </p:sp>
      <p:pic>
        <p:nvPicPr>
          <p:cNvPr id="5" name="Image 1" descr="https://kimi-img.moonshot.cn/pub/slides/slides_tmpl/image/25-10-09-16:35:25-d3jn7j8s8jdo4os5dj2g.png">
            <a:extLst>
              <a:ext uri="{FF2B5EF4-FFF2-40B4-BE49-F238E27FC236}">
                <a16:creationId xmlns:a16="http://schemas.microsoft.com/office/drawing/2014/main" id="{E6B92BBD-2013-2D35-5CF8-398068D1948D}"/>
              </a:ext>
            </a:extLst>
          </p:cNvPr>
          <p:cNvPicPr>
            <a:picLocks noChangeAspect="1"/>
          </p:cNvPicPr>
          <p:nvPr/>
        </p:nvPicPr>
        <p:blipFill>
          <a:blip r:embed="rId6"/>
          <a:srcRect l="763" t="-40" r="763" b="40"/>
          <a:stretch/>
        </p:blipFill>
        <p:spPr>
          <a:xfrm>
            <a:off x="316230" y="370205"/>
            <a:ext cx="779145" cy="790575"/>
          </a:xfrm>
          <a:prstGeom prst="rect">
            <a:avLst/>
          </a:prstGeom>
        </p:spPr>
      </p:pic>
      <p:sp>
        <p:nvSpPr>
          <p:cNvPr id="16" name="Text 4">
            <a:extLst>
              <a:ext uri="{FF2B5EF4-FFF2-40B4-BE49-F238E27FC236}">
                <a16:creationId xmlns:a16="http://schemas.microsoft.com/office/drawing/2014/main" id="{0B10D51E-9849-F8A4-0D09-00E0176AE1F7}"/>
              </a:ext>
            </a:extLst>
          </p:cNvPr>
          <p:cNvSpPr/>
          <p:nvPr/>
        </p:nvSpPr>
        <p:spPr>
          <a:xfrm>
            <a:off x="361314" y="497342"/>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4</a:t>
            </a:r>
            <a:endParaRPr lang="en-US" sz="1600" dirty="0"/>
          </a:p>
        </p:txBody>
      </p:sp>
      <p:pic>
        <p:nvPicPr>
          <p:cNvPr id="19" name="Image 0" descr="https://kimi-img.moonshot.cn/pub/slides/slides_tmpl/image/25-10-09-16:35:24-d3jn7j0s8jdo4os5divg.jpg">
            <a:extLst>
              <a:ext uri="{FF2B5EF4-FFF2-40B4-BE49-F238E27FC236}">
                <a16:creationId xmlns:a16="http://schemas.microsoft.com/office/drawing/2014/main" id="{E0939B43-83D6-1138-EAEF-D8FD1A461ADD}"/>
              </a:ext>
            </a:extLst>
          </p:cNvPr>
          <p:cNvPicPr>
            <a:picLocks noChangeAspect="1"/>
          </p:cNvPicPr>
          <p:nvPr/>
        </p:nvPicPr>
        <p:blipFill>
          <a:blip r:embed="rId4"/>
          <a:stretch>
            <a:fillRect/>
          </a:stretch>
        </p:blipFill>
        <p:spPr>
          <a:xfrm>
            <a:off x="361314" y="1504152"/>
            <a:ext cx="5263309" cy="4713297"/>
          </a:xfrm>
          <a:prstGeom prst="rect">
            <a:avLst/>
          </a:prstGeom>
        </p:spPr>
      </p:pic>
      <p:sp>
        <p:nvSpPr>
          <p:cNvPr id="17" name="文本框 16">
            <a:extLst>
              <a:ext uri="{FF2B5EF4-FFF2-40B4-BE49-F238E27FC236}">
                <a16:creationId xmlns:a16="http://schemas.microsoft.com/office/drawing/2014/main" id="{A862A2B2-2F7C-042B-0FF6-25E3DF847758}"/>
              </a:ext>
            </a:extLst>
          </p:cNvPr>
          <p:cNvSpPr txBox="1"/>
          <p:nvPr/>
        </p:nvSpPr>
        <p:spPr>
          <a:xfrm>
            <a:off x="1846619" y="1654608"/>
            <a:ext cx="2256437" cy="369332"/>
          </a:xfrm>
          <a:prstGeom prst="rect">
            <a:avLst/>
          </a:prstGeom>
          <a:noFill/>
        </p:spPr>
        <p:txBody>
          <a:bodyPr wrap="square" rtlCol="0">
            <a:spAutoFit/>
          </a:bodyPr>
          <a:lstStyle/>
          <a:p>
            <a:r>
              <a:rPr lang="zh-CN" altLang="en-US" dirty="0"/>
              <a:t>连续登录</a:t>
            </a:r>
            <a:r>
              <a:rPr lang="en-US" altLang="zh-CN" dirty="0"/>
              <a:t>5</a:t>
            </a:r>
            <a:r>
              <a:rPr lang="zh-CN" altLang="en-US" dirty="0"/>
              <a:t>次失败后</a:t>
            </a:r>
          </a:p>
        </p:txBody>
      </p:sp>
      <p:sp>
        <p:nvSpPr>
          <p:cNvPr id="18" name="文本框 17">
            <a:extLst>
              <a:ext uri="{FF2B5EF4-FFF2-40B4-BE49-F238E27FC236}">
                <a16:creationId xmlns:a16="http://schemas.microsoft.com/office/drawing/2014/main" id="{87D17157-CCC1-6781-1D9C-21010E08E324}"/>
              </a:ext>
            </a:extLst>
          </p:cNvPr>
          <p:cNvSpPr txBox="1"/>
          <p:nvPr/>
        </p:nvSpPr>
        <p:spPr>
          <a:xfrm>
            <a:off x="7468740" y="1612597"/>
            <a:ext cx="3071918" cy="369332"/>
          </a:xfrm>
          <a:prstGeom prst="rect">
            <a:avLst/>
          </a:prstGeom>
          <a:noFill/>
        </p:spPr>
        <p:txBody>
          <a:bodyPr wrap="square" rtlCol="0">
            <a:spAutoFit/>
          </a:bodyPr>
          <a:lstStyle/>
          <a:p>
            <a:r>
              <a:rPr lang="zh-CN" altLang="en-US" dirty="0"/>
              <a:t>连续登录</a:t>
            </a:r>
            <a:r>
              <a:rPr lang="en-US" altLang="zh-CN" dirty="0"/>
              <a:t>5</a:t>
            </a:r>
            <a:r>
              <a:rPr lang="zh-CN" altLang="en-US" dirty="0"/>
              <a:t>次失败后的数据库</a:t>
            </a:r>
          </a:p>
        </p:txBody>
      </p:sp>
      <p:pic>
        <p:nvPicPr>
          <p:cNvPr id="15" name="图片 14">
            <a:extLst>
              <a:ext uri="{FF2B5EF4-FFF2-40B4-BE49-F238E27FC236}">
                <a16:creationId xmlns:a16="http://schemas.microsoft.com/office/drawing/2014/main" id="{48FE4AD9-FBD3-CF9A-16F1-E6683B685608}"/>
              </a:ext>
            </a:extLst>
          </p:cNvPr>
          <p:cNvPicPr>
            <a:picLocks noChangeAspect="1"/>
          </p:cNvPicPr>
          <p:nvPr/>
        </p:nvPicPr>
        <p:blipFill>
          <a:blip r:embed="rId7"/>
          <a:stretch>
            <a:fillRect/>
          </a:stretch>
        </p:blipFill>
        <p:spPr>
          <a:xfrm>
            <a:off x="516440" y="2271553"/>
            <a:ext cx="4916797" cy="3806667"/>
          </a:xfrm>
          <a:prstGeom prst="rect">
            <a:avLst/>
          </a:prstGeom>
        </p:spPr>
      </p:pic>
      <p:pic>
        <p:nvPicPr>
          <p:cNvPr id="21" name="图片 20">
            <a:extLst>
              <a:ext uri="{FF2B5EF4-FFF2-40B4-BE49-F238E27FC236}">
                <a16:creationId xmlns:a16="http://schemas.microsoft.com/office/drawing/2014/main" id="{2489FD1F-B7DC-023E-1FD4-172EFE961221}"/>
              </a:ext>
            </a:extLst>
          </p:cNvPr>
          <p:cNvPicPr>
            <a:picLocks noChangeAspect="1"/>
          </p:cNvPicPr>
          <p:nvPr/>
        </p:nvPicPr>
        <p:blipFill>
          <a:blip r:embed="rId8"/>
          <a:stretch>
            <a:fillRect/>
          </a:stretch>
        </p:blipFill>
        <p:spPr>
          <a:xfrm>
            <a:off x="5985937" y="2906851"/>
            <a:ext cx="5889833" cy="1861679"/>
          </a:xfrm>
          <a:prstGeom prst="rect">
            <a:avLst/>
          </a:prstGeom>
        </p:spPr>
      </p:pic>
      <p:sp>
        <p:nvSpPr>
          <p:cNvPr id="22" name="文本框 21">
            <a:extLst>
              <a:ext uri="{FF2B5EF4-FFF2-40B4-BE49-F238E27FC236}">
                <a16:creationId xmlns:a16="http://schemas.microsoft.com/office/drawing/2014/main" id="{A7973BC8-3D1D-19D9-211A-865F26D03EE4}"/>
              </a:ext>
            </a:extLst>
          </p:cNvPr>
          <p:cNvSpPr txBox="1"/>
          <p:nvPr/>
        </p:nvSpPr>
        <p:spPr>
          <a:xfrm>
            <a:off x="7868912" y="2517801"/>
            <a:ext cx="2271574" cy="338554"/>
          </a:xfrm>
          <a:prstGeom prst="rect">
            <a:avLst/>
          </a:prstGeom>
          <a:noFill/>
        </p:spPr>
        <p:txBody>
          <a:bodyPr wrap="square" rtlCol="0">
            <a:spAutoFit/>
          </a:bodyPr>
          <a:lstStyle/>
          <a:p>
            <a:r>
              <a:rPr lang="en-US" altLang="zh-CN" sz="1600" i="1" dirty="0"/>
              <a:t>Admin</a:t>
            </a:r>
            <a:r>
              <a:rPr lang="zh-CN" altLang="en-US" sz="1600" i="1" dirty="0"/>
              <a:t>用户锁定</a:t>
            </a:r>
            <a:r>
              <a:rPr lang="en-US" altLang="zh-CN" sz="1600" i="1" dirty="0"/>
              <a:t>24</a:t>
            </a:r>
            <a:r>
              <a:rPr lang="zh-CN" altLang="en-US" sz="1600" i="1" dirty="0"/>
              <a:t>小时</a:t>
            </a:r>
          </a:p>
        </p:txBody>
      </p:sp>
    </p:spTree>
    <p:extLst>
      <p:ext uri="{BB962C8B-B14F-4D97-AF65-F5344CB8AC3E}">
        <p14:creationId xmlns:p14="http://schemas.microsoft.com/office/powerpoint/2010/main" val="40630372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E0477-62C1-8341-41F9-9A8FFF829E91}"/>
            </a:ext>
          </a:extLst>
        </p:cNvPr>
        <p:cNvGrpSpPr/>
        <p:nvPr/>
      </p:nvGrpSpPr>
      <p:grpSpPr>
        <a:xfrm>
          <a:off x="0" y="0"/>
          <a:ext cx="0" cy="0"/>
          <a:chOff x="0" y="0"/>
          <a:chExt cx="0" cy="0"/>
        </a:xfrm>
      </p:grpSpPr>
      <p:pic>
        <p:nvPicPr>
          <p:cNvPr id="2" name="Image 0" descr="https://kimi-img.moonshot.cn/pub/slides/slides_tmpl/image/25-10-09-16:35:26-d3jn7jgs8jdo4os5dj50.jpg">
            <a:extLst>
              <a:ext uri="{FF2B5EF4-FFF2-40B4-BE49-F238E27FC236}">
                <a16:creationId xmlns:a16="http://schemas.microsoft.com/office/drawing/2014/main" id="{8434AF9C-8C31-2F86-2375-8CF9DA540265}"/>
              </a:ext>
            </a:extLst>
          </p:cNvPr>
          <p:cNvPicPr>
            <a:picLocks noChangeAspect="1"/>
          </p:cNvPicPr>
          <p:nvPr/>
        </p:nvPicPr>
        <p:blipFill>
          <a:blip r:embed="rId3">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a:extLst>
              <a:ext uri="{FF2B5EF4-FFF2-40B4-BE49-F238E27FC236}">
                <a16:creationId xmlns:a16="http://schemas.microsoft.com/office/drawing/2014/main" id="{7EE1EAE2-D178-704B-E05B-12E0F317AF01}"/>
              </a:ext>
            </a:extLst>
          </p:cNvPr>
          <p:cNvPicPr>
            <a:picLocks noChangeAspect="1"/>
          </p:cNvPicPr>
          <p:nvPr/>
        </p:nvPicPr>
        <p:blipFill>
          <a:blip r:embed="rId4"/>
          <a:stretch>
            <a:fillRect/>
          </a:stretch>
        </p:blipFill>
        <p:spPr>
          <a:xfrm>
            <a:off x="2897505" y="3536315"/>
            <a:ext cx="6823710" cy="736600"/>
          </a:xfrm>
          <a:prstGeom prst="rect">
            <a:avLst/>
          </a:prstGeom>
        </p:spPr>
      </p:pic>
      <p:pic>
        <p:nvPicPr>
          <p:cNvPr id="4" name="Image 2" descr="https://kimi-img.moonshot.cn/pub/slides/slides_tmpl/image/25-10-09-16:35:24-d3jn7j0s8jdo4os5diug.jpg">
            <a:extLst>
              <a:ext uri="{FF2B5EF4-FFF2-40B4-BE49-F238E27FC236}">
                <a16:creationId xmlns:a16="http://schemas.microsoft.com/office/drawing/2014/main" id="{C85D0C64-3E4C-149D-2E33-10163F6570E2}"/>
              </a:ext>
            </a:extLst>
          </p:cNvPr>
          <p:cNvPicPr>
            <a:picLocks noChangeAspect="1"/>
          </p:cNvPicPr>
          <p:nvPr/>
        </p:nvPicPr>
        <p:blipFill>
          <a:blip r:embed="rId5"/>
          <a:stretch>
            <a:fillRect/>
          </a:stretch>
        </p:blipFill>
        <p:spPr>
          <a:xfrm rot="10800000">
            <a:off x="537845" y="5898515"/>
            <a:ext cx="1703705" cy="377190"/>
          </a:xfrm>
          <a:prstGeom prst="rect">
            <a:avLst/>
          </a:prstGeom>
        </p:spPr>
      </p:pic>
      <p:sp>
        <p:nvSpPr>
          <p:cNvPr id="5" name="Text 0">
            <a:extLst>
              <a:ext uri="{FF2B5EF4-FFF2-40B4-BE49-F238E27FC236}">
                <a16:creationId xmlns:a16="http://schemas.microsoft.com/office/drawing/2014/main" id="{305BA09D-FC05-6ADF-DDC0-69250793593F}"/>
              </a:ext>
            </a:extLst>
          </p:cNvPr>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05</a:t>
            </a:r>
            <a:endParaRPr lang="en-US" sz="1600" dirty="0"/>
          </a:p>
        </p:txBody>
      </p:sp>
      <p:sp>
        <p:nvSpPr>
          <p:cNvPr id="6" name="Text 1">
            <a:extLst>
              <a:ext uri="{FF2B5EF4-FFF2-40B4-BE49-F238E27FC236}">
                <a16:creationId xmlns:a16="http://schemas.microsoft.com/office/drawing/2014/main" id="{82C8A952-7583-4F02-6446-DE98C1A2DFD8}"/>
              </a:ext>
            </a:extLst>
          </p:cNvPr>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zh-CN" altLang="en-US" sz="3600" dirty="0">
                <a:solidFill>
                  <a:srgbClr val="595959"/>
                </a:solidFill>
                <a:latin typeface="MiSans" pitchFamily="34" charset="0"/>
                <a:ea typeface="MiSans" pitchFamily="34" charset="-122"/>
                <a:cs typeface="MiSans" pitchFamily="34" charset="-120"/>
              </a:rPr>
              <a:t>参考资料与人员分工</a:t>
            </a:r>
            <a:endParaRPr lang="en-US" altLang="zh-CN" sz="2800" dirty="0"/>
          </a:p>
        </p:txBody>
      </p:sp>
      <p:sp>
        <p:nvSpPr>
          <p:cNvPr id="7" name="Shape 2">
            <a:extLst>
              <a:ext uri="{FF2B5EF4-FFF2-40B4-BE49-F238E27FC236}">
                <a16:creationId xmlns:a16="http://schemas.microsoft.com/office/drawing/2014/main" id="{28A21F01-3181-5A2D-527D-B5E1A3EA2944}"/>
              </a:ext>
            </a:extLst>
          </p:cNvPr>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a:extLst>
              <a:ext uri="{FF2B5EF4-FFF2-40B4-BE49-F238E27FC236}">
                <a16:creationId xmlns:a16="http://schemas.microsoft.com/office/drawing/2014/main" id="{7E0AE2E4-4EE3-5CA0-EE90-5657E74FF8DE}"/>
              </a:ext>
            </a:extLst>
          </p:cNvPr>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a:extLst>
              <a:ext uri="{FF2B5EF4-FFF2-40B4-BE49-F238E27FC236}">
                <a16:creationId xmlns:a16="http://schemas.microsoft.com/office/drawing/2014/main" id="{0D777611-B1C6-66D9-C8C1-F7495C1DB679}"/>
              </a:ext>
            </a:extLst>
          </p:cNvPr>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a:extLst>
              <a:ext uri="{FF2B5EF4-FFF2-40B4-BE49-F238E27FC236}">
                <a16:creationId xmlns:a16="http://schemas.microsoft.com/office/drawing/2014/main" id="{8BA8C0B8-BD53-E506-0545-BCEE2B51C1D1}"/>
              </a:ext>
            </a:extLst>
          </p:cNvPr>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a:extLst>
              <a:ext uri="{FF2B5EF4-FFF2-40B4-BE49-F238E27FC236}">
                <a16:creationId xmlns:a16="http://schemas.microsoft.com/office/drawing/2014/main" id="{F0D38AFA-47F6-EAA0-BCD0-566C4D016721}"/>
              </a:ext>
            </a:extLst>
          </p:cNvPr>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a:extLst>
              <a:ext uri="{FF2B5EF4-FFF2-40B4-BE49-F238E27FC236}">
                <a16:creationId xmlns:a16="http://schemas.microsoft.com/office/drawing/2014/main" id="{956E6BD5-708C-50BC-5F88-ACD00FB50DE9}"/>
              </a:ext>
            </a:extLst>
          </p:cNvPr>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a:extLst>
              <a:ext uri="{FF2B5EF4-FFF2-40B4-BE49-F238E27FC236}">
                <a16:creationId xmlns:a16="http://schemas.microsoft.com/office/drawing/2014/main" id="{03EB2FD2-7FCE-D9A5-5407-3B5D2FF373E2}"/>
              </a:ext>
            </a:extLst>
          </p:cNvPr>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a:extLst>
              <a:ext uri="{FF2B5EF4-FFF2-40B4-BE49-F238E27FC236}">
                <a16:creationId xmlns:a16="http://schemas.microsoft.com/office/drawing/2014/main" id="{1D42D255-E799-2ED7-7201-E7371E90887B}"/>
              </a:ext>
            </a:extLst>
          </p:cNvPr>
          <p:cNvPicPr>
            <a:picLocks noChangeAspect="1"/>
          </p:cNvPicPr>
          <p:nvPr/>
        </p:nvPicPr>
        <p:blipFill>
          <a:blip r:embed="rId6">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a:extLst>
              <a:ext uri="{FF2B5EF4-FFF2-40B4-BE49-F238E27FC236}">
                <a16:creationId xmlns:a16="http://schemas.microsoft.com/office/drawing/2014/main" id="{FDF65D2B-6A9A-1FB1-EB0B-1FBF3FE4C9D0}"/>
              </a:ext>
            </a:extLst>
          </p:cNvPr>
          <p:cNvPicPr>
            <a:picLocks noChangeAspect="1"/>
          </p:cNvPicPr>
          <p:nvPr/>
        </p:nvPicPr>
        <p:blipFill>
          <a:blip r:embed="rId6">
            <a:alphaModFix amt="40000"/>
          </a:blip>
          <a:stretch>
            <a:fillRect/>
          </a:stretch>
        </p:blipFill>
        <p:spPr>
          <a:xfrm flipV="1">
            <a:off x="851535" y="761365"/>
            <a:ext cx="762000" cy="76200"/>
          </a:xfrm>
          <a:prstGeom prst="rect">
            <a:avLst/>
          </a:prstGeom>
        </p:spPr>
      </p:pic>
    </p:spTree>
    <p:extLst>
      <p:ext uri="{BB962C8B-B14F-4D97-AF65-F5344CB8AC3E}">
        <p14:creationId xmlns:p14="http://schemas.microsoft.com/office/powerpoint/2010/main" val="6145677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9" name="Image 0" descr="https://kimi-img.moonshot.cn/pub/slides/slides_tmpl/image/25-10-09-16:35:24-d3jn7j0s8jdo4os5divg.jpg">
            <a:extLst>
              <a:ext uri="{FF2B5EF4-FFF2-40B4-BE49-F238E27FC236}">
                <a16:creationId xmlns:a16="http://schemas.microsoft.com/office/drawing/2014/main" id="{87E845DA-C113-5EA0-D3F3-D5715E043355}"/>
              </a:ext>
            </a:extLst>
          </p:cNvPr>
          <p:cNvPicPr>
            <a:picLocks noChangeAspect="1"/>
          </p:cNvPicPr>
          <p:nvPr/>
        </p:nvPicPr>
        <p:blipFill>
          <a:blip r:embed="rId4"/>
          <a:stretch>
            <a:fillRect/>
          </a:stretch>
        </p:blipFill>
        <p:spPr>
          <a:xfrm flipH="1">
            <a:off x="370915" y="1420308"/>
            <a:ext cx="4039720" cy="4286885"/>
          </a:xfrm>
          <a:prstGeom prst="rect">
            <a:avLst/>
          </a:prstGeom>
        </p:spPr>
      </p:pic>
      <p:sp>
        <p:nvSpPr>
          <p:cNvPr id="2" name="Text 0"/>
          <p:cNvSpPr/>
          <p:nvPr/>
        </p:nvSpPr>
        <p:spPr>
          <a:xfrm>
            <a:off x="3488055" y="1666875"/>
            <a:ext cx="7894320" cy="266700"/>
          </a:xfrm>
          <a:prstGeom prst="rect">
            <a:avLst/>
          </a:prstGeom>
          <a:noFill/>
          <a:ln/>
        </p:spPr>
        <p:txBody>
          <a:bodyPr wrap="square" lIns="0" tIns="0" rIns="0" bIns="0" rtlCol="0" anchor="t">
            <a:spAutoFit/>
          </a:bodyPr>
          <a:lstStyle/>
          <a:p>
            <a:pPr>
              <a:lnSpc>
                <a:spcPct val="150000"/>
              </a:lnSpc>
            </a:pPr>
            <a:endParaRPr lang="en-US" sz="1600" dirty="0"/>
          </a:p>
        </p:txBody>
      </p:sp>
      <p:pic>
        <p:nvPicPr>
          <p:cNvPr id="3" name="Image 0" descr="https://kimi-img.moonshot.cn/pub/slides/slides_tmpl/image/25-10-09-16:35:24-d3jn7j0s8jdo4os5dj00.png"/>
          <p:cNvPicPr>
            <a:picLocks noChangeAspect="1"/>
          </p:cNvPicPr>
          <p:nvPr/>
        </p:nvPicPr>
        <p:blipFill>
          <a:blip r:embed="rId5">
            <a:alphaModFix amt="40000"/>
          </a:blip>
          <a:stretch>
            <a:fillRect/>
          </a:stretch>
        </p:blipFill>
        <p:spPr>
          <a:xfrm rot="16200000">
            <a:off x="10665460" y="-8255"/>
            <a:ext cx="262890" cy="1170305"/>
          </a:xfrm>
          <a:prstGeom prst="rect">
            <a:avLst/>
          </a:prstGeom>
        </p:spPr>
      </p:pic>
      <p:sp>
        <p:nvSpPr>
          <p:cNvPr id="4" name="Shape 1"/>
          <p:cNvSpPr/>
          <p:nvPr/>
        </p:nvSpPr>
        <p:spPr>
          <a:xfrm>
            <a:off x="9318308"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文本框 4">
            <a:extLst>
              <a:ext uri="{FF2B5EF4-FFF2-40B4-BE49-F238E27FC236}">
                <a16:creationId xmlns:a16="http://schemas.microsoft.com/office/drawing/2014/main" id="{F931CECC-09C1-91D1-70FB-8A1ADF1AE32C}"/>
              </a:ext>
            </a:extLst>
          </p:cNvPr>
          <p:cNvSpPr txBox="1"/>
          <p:nvPr/>
        </p:nvSpPr>
        <p:spPr>
          <a:xfrm>
            <a:off x="177930" y="77401"/>
            <a:ext cx="3439329" cy="52322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参考资料与人员分工</a:t>
            </a:r>
          </a:p>
        </p:txBody>
      </p:sp>
      <p:sp>
        <p:nvSpPr>
          <p:cNvPr id="6" name="文本框 5">
            <a:extLst>
              <a:ext uri="{FF2B5EF4-FFF2-40B4-BE49-F238E27FC236}">
                <a16:creationId xmlns:a16="http://schemas.microsoft.com/office/drawing/2014/main" id="{2F915B9C-9C0A-89C1-2103-EFF7464FCF46}"/>
              </a:ext>
            </a:extLst>
          </p:cNvPr>
          <p:cNvSpPr txBox="1"/>
          <p:nvPr/>
        </p:nvSpPr>
        <p:spPr>
          <a:xfrm>
            <a:off x="457201" y="1663086"/>
            <a:ext cx="3160058" cy="369332"/>
          </a:xfrm>
          <a:prstGeom prst="rect">
            <a:avLst/>
          </a:prstGeom>
          <a:noFill/>
        </p:spPr>
        <p:txBody>
          <a:bodyPr wrap="square" rtlCol="0">
            <a:spAutoFit/>
          </a:bodyPr>
          <a:lstStyle/>
          <a:p>
            <a:r>
              <a:rPr lang="zh-CN" altLang="en-US" dirty="0"/>
              <a:t>参考资料：</a:t>
            </a:r>
          </a:p>
        </p:txBody>
      </p:sp>
      <p:sp>
        <p:nvSpPr>
          <p:cNvPr id="8" name="文本框 7">
            <a:extLst>
              <a:ext uri="{FF2B5EF4-FFF2-40B4-BE49-F238E27FC236}">
                <a16:creationId xmlns:a16="http://schemas.microsoft.com/office/drawing/2014/main" id="{DDFE28B6-E0DC-FEA9-D12D-485770957636}"/>
              </a:ext>
            </a:extLst>
          </p:cNvPr>
          <p:cNvSpPr txBox="1"/>
          <p:nvPr/>
        </p:nvSpPr>
        <p:spPr>
          <a:xfrm>
            <a:off x="581025" y="2350434"/>
            <a:ext cx="3418914" cy="2862322"/>
          </a:xfrm>
          <a:prstGeom prst="rect">
            <a:avLst/>
          </a:prstGeom>
          <a:noFill/>
        </p:spPr>
        <p:txBody>
          <a:bodyPr wrap="square">
            <a:spAutoFit/>
          </a:bodyPr>
          <a:lstStyle/>
          <a:p>
            <a:pPr marL="400050" lvl="0" indent="-400050" algn="just">
              <a:buFont typeface="+mj-lt"/>
              <a:buAutoNum type="romanUcPeriod"/>
              <a:tabLst>
                <a:tab pos="457200" algn="l"/>
              </a:tabLst>
            </a:pPr>
            <a:r>
              <a:rPr lang="en-US" altLang="zh-CN" sz="1800" kern="100" dirty="0">
                <a:effectLst/>
                <a:latin typeface="Times New Roman" panose="02020603050405020304" pitchFamily="18" charset="0"/>
                <a:ea typeface="宋体" panose="02010600030101010101" pitchFamily="2" charset="-122"/>
              </a:rPr>
              <a:t>GB/T 8567-2006 </a:t>
            </a:r>
            <a:r>
              <a:rPr lang="zh-CN" altLang="zh-CN" sz="1800" kern="100" dirty="0">
                <a:effectLst/>
                <a:latin typeface="Times New Roman" panose="02020603050405020304" pitchFamily="18" charset="0"/>
                <a:ea typeface="宋体" panose="02010600030101010101" pitchFamily="2" charset="-122"/>
              </a:rPr>
              <a:t>《计算机软件文档编制规范》</a:t>
            </a:r>
          </a:p>
          <a:p>
            <a:pPr marL="400050" lvl="0" indent="-400050" algn="just">
              <a:buFont typeface="+mj-lt"/>
              <a:buAutoNum type="romanUcPeriod"/>
              <a:tabLst>
                <a:tab pos="457200" algn="l"/>
              </a:tabLst>
            </a:pPr>
            <a:r>
              <a:rPr lang="en-US" altLang="zh-CN" sz="1800" kern="100" dirty="0" err="1">
                <a:effectLst/>
                <a:latin typeface="Times New Roman" panose="02020603050405020304" pitchFamily="18" charset="0"/>
                <a:ea typeface="宋体" panose="02010600030101010101" pitchFamily="2" charset="-122"/>
              </a:rPr>
              <a:t>FastAPI</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官方文档</a:t>
            </a:r>
          </a:p>
          <a:p>
            <a:pPr marL="400050" lvl="0" indent="-400050" algn="just">
              <a:buFont typeface="+mj-lt"/>
              <a:buAutoNum type="romanUcPeriod"/>
              <a:tabLst>
                <a:tab pos="457200" algn="l"/>
              </a:tabLst>
            </a:pPr>
            <a:r>
              <a:rPr lang="en-US" altLang="zh-CN" sz="1800" kern="100" dirty="0">
                <a:effectLst/>
                <a:latin typeface="Times New Roman" panose="02020603050405020304" pitchFamily="18" charset="0"/>
                <a:ea typeface="宋体" panose="02010600030101010101" pitchFamily="2" charset="-122"/>
              </a:rPr>
              <a:t>React </a:t>
            </a:r>
            <a:r>
              <a:rPr lang="zh-CN" altLang="zh-CN" sz="1800" kern="100" dirty="0">
                <a:effectLst/>
                <a:latin typeface="Times New Roman" panose="02020603050405020304" pitchFamily="18" charset="0"/>
                <a:ea typeface="宋体" panose="02010600030101010101" pitchFamily="2" charset="-122"/>
              </a:rPr>
              <a:t>官方文档</a:t>
            </a:r>
            <a:endParaRPr lang="en-US" altLang="zh-CN" sz="1800" kern="100" dirty="0">
              <a:effectLst/>
              <a:latin typeface="Times New Roman" panose="02020603050405020304" pitchFamily="18" charset="0"/>
              <a:ea typeface="宋体" panose="02010600030101010101" pitchFamily="2" charset="-122"/>
            </a:endParaRPr>
          </a:p>
          <a:p>
            <a:pPr marL="400050" lvl="0" indent="-400050" algn="just">
              <a:buFont typeface="+mj-lt"/>
              <a:buAutoNum type="romanUcPeriod"/>
              <a:tabLst>
                <a:tab pos="457200" algn="l"/>
              </a:tabLst>
            </a:pPr>
            <a:r>
              <a:rPr lang="en-US" altLang="zh-CN" kern="100" dirty="0">
                <a:latin typeface="Times New Roman" panose="02020603050405020304" pitchFamily="18" charset="0"/>
                <a:ea typeface="宋体" panose="02010600030101010101" pitchFamily="2" charset="-122"/>
              </a:rPr>
              <a:t>GBT-25000-2016</a:t>
            </a:r>
            <a:r>
              <a:rPr lang="zh-CN" altLang="en-US" kern="100" dirty="0">
                <a:latin typeface="Times New Roman" panose="02020603050405020304" pitchFamily="18" charset="0"/>
                <a:ea typeface="宋体" panose="02010600030101010101" pitchFamily="2" charset="-122"/>
              </a:rPr>
              <a:t>标准</a:t>
            </a:r>
            <a:endParaRPr lang="en-US" altLang="zh-CN" kern="100" dirty="0">
              <a:latin typeface="Times New Roman" panose="02020603050405020304" pitchFamily="18" charset="0"/>
              <a:ea typeface="宋体" panose="02010600030101010101" pitchFamily="2" charset="-122"/>
            </a:endParaRPr>
          </a:p>
          <a:p>
            <a:pPr marL="400050" lvl="0" indent="-400050" algn="just">
              <a:buFont typeface="+mj-lt"/>
              <a:buAutoNum type="romanUcPeriod"/>
              <a:tabLst>
                <a:tab pos="457200" algn="l"/>
              </a:tabLst>
            </a:pPr>
            <a:r>
              <a:rPr lang="en-US" altLang="zh-CN" kern="100" dirty="0">
                <a:latin typeface="Times New Roman" panose="02020603050405020304" pitchFamily="18" charset="0"/>
                <a:ea typeface="宋体" panose="02010600030101010101" pitchFamily="2" charset="-122"/>
                <a:hlinkClick r:id="rId6"/>
              </a:rPr>
              <a:t>https://www.bilibili.com/video/BV1hP4y177gS/?spm_id_from=333.337.search-card.all.click</a:t>
            </a:r>
            <a:r>
              <a:rPr lang="zh-CN" altLang="en-US"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postman</a:t>
            </a:r>
            <a:r>
              <a:rPr lang="zh-CN" altLang="en-US" kern="100" dirty="0">
                <a:latin typeface="Times New Roman" panose="02020603050405020304" pitchFamily="18" charset="0"/>
                <a:ea typeface="宋体" panose="02010600030101010101" pitchFamily="2" charset="-122"/>
              </a:rPr>
              <a:t>）</a:t>
            </a:r>
            <a:endParaRPr lang="en-US" altLang="zh-CN" kern="100" dirty="0">
              <a:latin typeface="Times New Roman" panose="02020603050405020304" pitchFamily="18" charset="0"/>
              <a:ea typeface="宋体" panose="02010600030101010101" pitchFamily="2" charset="-122"/>
            </a:endParaRPr>
          </a:p>
          <a:p>
            <a:pPr marL="342900" lvl="0" indent="-342900" algn="just">
              <a:buFont typeface="+mj-lt"/>
              <a:buAutoNum type="arabicPeriod"/>
              <a:tabLst>
                <a:tab pos="457200" algn="l"/>
              </a:tabLst>
            </a:pPr>
            <a:endParaRPr lang="zh-CN" altLang="zh-CN" sz="1800" kern="100" dirty="0">
              <a:effectLst/>
              <a:latin typeface="Times New Roman" panose="02020603050405020304" pitchFamily="18" charset="0"/>
              <a:ea typeface="宋体" panose="02010600030101010101" pitchFamily="2" charset="-122"/>
            </a:endParaRPr>
          </a:p>
        </p:txBody>
      </p:sp>
      <p:pic>
        <p:nvPicPr>
          <p:cNvPr id="10" name="Image 0" descr="https://kimi-img.moonshot.cn/pub/slides/slides_tmpl/image/25-10-09-16:35:24-d3jn7j0s8jdo4os5divg.jpg">
            <a:extLst>
              <a:ext uri="{FF2B5EF4-FFF2-40B4-BE49-F238E27FC236}">
                <a16:creationId xmlns:a16="http://schemas.microsoft.com/office/drawing/2014/main" id="{7EB9256B-BDF5-DA37-2595-5B3F2B4F085F}"/>
              </a:ext>
            </a:extLst>
          </p:cNvPr>
          <p:cNvPicPr>
            <a:picLocks noChangeAspect="1"/>
          </p:cNvPicPr>
          <p:nvPr/>
        </p:nvPicPr>
        <p:blipFill>
          <a:blip r:embed="rId4"/>
          <a:stretch>
            <a:fillRect/>
          </a:stretch>
        </p:blipFill>
        <p:spPr>
          <a:xfrm flipH="1">
            <a:off x="5128034" y="1420307"/>
            <a:ext cx="6812953" cy="4286885"/>
          </a:xfrm>
          <a:prstGeom prst="rect">
            <a:avLst/>
          </a:prstGeom>
        </p:spPr>
      </p:pic>
      <p:sp>
        <p:nvSpPr>
          <p:cNvPr id="12" name="文本框 11">
            <a:extLst>
              <a:ext uri="{FF2B5EF4-FFF2-40B4-BE49-F238E27FC236}">
                <a16:creationId xmlns:a16="http://schemas.microsoft.com/office/drawing/2014/main" id="{991C3027-FB7C-819A-0E39-AB431EC217C3}"/>
              </a:ext>
            </a:extLst>
          </p:cNvPr>
          <p:cNvSpPr txBox="1"/>
          <p:nvPr/>
        </p:nvSpPr>
        <p:spPr>
          <a:xfrm>
            <a:off x="5183841" y="1663086"/>
            <a:ext cx="1862417" cy="369332"/>
          </a:xfrm>
          <a:prstGeom prst="rect">
            <a:avLst/>
          </a:prstGeom>
          <a:noFill/>
        </p:spPr>
        <p:txBody>
          <a:bodyPr wrap="square">
            <a:spAutoFit/>
          </a:bodyPr>
          <a:lstStyle/>
          <a:p>
            <a:r>
              <a:rPr lang="zh-CN" altLang="en-US" sz="1800" b="1" dirty="0">
                <a:latin typeface="宋体" panose="02010600030101010101" pitchFamily="2" charset="-122"/>
                <a:ea typeface="宋体" panose="02010600030101010101" pitchFamily="2" charset="-122"/>
              </a:rPr>
              <a:t>人员分工情况</a:t>
            </a:r>
            <a:endParaRPr lang="zh-CN" altLang="en-US" dirty="0"/>
          </a:p>
        </p:txBody>
      </p:sp>
      <p:sp>
        <p:nvSpPr>
          <p:cNvPr id="13" name="文本框 12">
            <a:extLst>
              <a:ext uri="{FF2B5EF4-FFF2-40B4-BE49-F238E27FC236}">
                <a16:creationId xmlns:a16="http://schemas.microsoft.com/office/drawing/2014/main" id="{92D3E3E5-8456-5D3E-F1D9-C592DEAF84E1}"/>
              </a:ext>
            </a:extLst>
          </p:cNvPr>
          <p:cNvSpPr txBox="1"/>
          <p:nvPr/>
        </p:nvSpPr>
        <p:spPr>
          <a:xfrm>
            <a:off x="5741894" y="3351809"/>
            <a:ext cx="1479177" cy="369332"/>
          </a:xfrm>
          <a:prstGeom prst="rect">
            <a:avLst/>
          </a:prstGeom>
          <a:noFill/>
        </p:spPr>
        <p:txBody>
          <a:bodyPr wrap="square" rtlCol="0">
            <a:spAutoFit/>
          </a:bodyPr>
          <a:lstStyle/>
          <a:p>
            <a:r>
              <a:rPr lang="zh-CN" altLang="en-US" b="1" dirty="0"/>
              <a:t>黄飞扬</a:t>
            </a:r>
            <a:r>
              <a:rPr lang="zh-CN" altLang="en-US" dirty="0"/>
              <a:t>：</a:t>
            </a:r>
            <a:r>
              <a:rPr lang="en-US" altLang="zh-CN" dirty="0"/>
              <a:t>89</a:t>
            </a:r>
            <a:endParaRPr lang="zh-CN" altLang="en-US" dirty="0"/>
          </a:p>
        </p:txBody>
      </p:sp>
      <p:sp>
        <p:nvSpPr>
          <p:cNvPr id="14" name="文本框 13">
            <a:extLst>
              <a:ext uri="{FF2B5EF4-FFF2-40B4-BE49-F238E27FC236}">
                <a16:creationId xmlns:a16="http://schemas.microsoft.com/office/drawing/2014/main" id="{1EF61E68-4C46-2744-2A52-AAD252FABB30}"/>
              </a:ext>
            </a:extLst>
          </p:cNvPr>
          <p:cNvSpPr txBox="1"/>
          <p:nvPr/>
        </p:nvSpPr>
        <p:spPr>
          <a:xfrm>
            <a:off x="5741893" y="2216919"/>
            <a:ext cx="1479177" cy="369332"/>
          </a:xfrm>
          <a:prstGeom prst="rect">
            <a:avLst/>
          </a:prstGeom>
          <a:noFill/>
        </p:spPr>
        <p:txBody>
          <a:bodyPr wrap="square" rtlCol="0">
            <a:spAutoFit/>
          </a:bodyPr>
          <a:lstStyle/>
          <a:p>
            <a:r>
              <a:rPr lang="zh-CN" altLang="en-US" b="1" dirty="0"/>
              <a:t>谷强</a:t>
            </a:r>
            <a:r>
              <a:rPr lang="zh-CN" altLang="en-US" dirty="0"/>
              <a:t>：</a:t>
            </a:r>
            <a:r>
              <a:rPr lang="en-US" altLang="zh-CN" dirty="0"/>
              <a:t>95</a:t>
            </a:r>
            <a:endParaRPr lang="zh-CN" altLang="en-US" dirty="0"/>
          </a:p>
        </p:txBody>
      </p:sp>
      <p:sp>
        <p:nvSpPr>
          <p:cNvPr id="15" name="文本框 14">
            <a:extLst>
              <a:ext uri="{FF2B5EF4-FFF2-40B4-BE49-F238E27FC236}">
                <a16:creationId xmlns:a16="http://schemas.microsoft.com/office/drawing/2014/main" id="{2626831E-4883-18AD-FAC7-30DF48CB0DAF}"/>
              </a:ext>
            </a:extLst>
          </p:cNvPr>
          <p:cNvSpPr txBox="1"/>
          <p:nvPr/>
        </p:nvSpPr>
        <p:spPr>
          <a:xfrm>
            <a:off x="5997388" y="2599698"/>
            <a:ext cx="3321159" cy="646331"/>
          </a:xfrm>
          <a:prstGeom prst="rect">
            <a:avLst/>
          </a:prstGeom>
          <a:noFill/>
        </p:spPr>
        <p:txBody>
          <a:bodyPr wrap="square" rtlCol="0">
            <a:spAutoFit/>
          </a:bodyPr>
          <a:lstStyle/>
          <a:p>
            <a:r>
              <a:rPr lang="zh-CN" altLang="en-US" dirty="0"/>
              <a:t>具体任务：</a:t>
            </a:r>
            <a:r>
              <a:rPr lang="en-US" altLang="zh-CN" dirty="0"/>
              <a:t>1.</a:t>
            </a:r>
            <a:r>
              <a:rPr lang="zh-CN" altLang="en-US" dirty="0"/>
              <a:t>完成前端的开发</a:t>
            </a:r>
            <a:r>
              <a:rPr lang="en-US" altLang="zh-CN" dirty="0"/>
              <a:t>2.</a:t>
            </a:r>
            <a:r>
              <a:rPr lang="zh-CN" altLang="en-US" dirty="0"/>
              <a:t>协助黄飞扬完成文档</a:t>
            </a:r>
          </a:p>
        </p:txBody>
      </p:sp>
      <p:sp>
        <p:nvSpPr>
          <p:cNvPr id="16" name="文本框 15">
            <a:extLst>
              <a:ext uri="{FF2B5EF4-FFF2-40B4-BE49-F238E27FC236}">
                <a16:creationId xmlns:a16="http://schemas.microsoft.com/office/drawing/2014/main" id="{47F12369-1683-F5F7-6D9E-D68B541719E9}"/>
              </a:ext>
            </a:extLst>
          </p:cNvPr>
          <p:cNvSpPr txBox="1"/>
          <p:nvPr/>
        </p:nvSpPr>
        <p:spPr>
          <a:xfrm>
            <a:off x="5997388" y="3764253"/>
            <a:ext cx="3321159" cy="1200329"/>
          </a:xfrm>
          <a:prstGeom prst="rect">
            <a:avLst/>
          </a:prstGeom>
          <a:noFill/>
        </p:spPr>
        <p:txBody>
          <a:bodyPr wrap="square" rtlCol="0">
            <a:spAutoFit/>
          </a:bodyPr>
          <a:lstStyle/>
          <a:p>
            <a:r>
              <a:rPr lang="zh-CN" altLang="en-US" dirty="0"/>
              <a:t>具体任务：</a:t>
            </a:r>
            <a:r>
              <a:rPr lang="en-US" altLang="zh-CN" dirty="0"/>
              <a:t>1.</a:t>
            </a:r>
            <a:r>
              <a:rPr lang="zh-CN" altLang="zh-CN" dirty="0"/>
              <a:t>协助谷强完成前端页面的联调与问题排查</a:t>
            </a:r>
            <a:r>
              <a:rPr lang="en-US" altLang="zh-CN" dirty="0"/>
              <a:t>2.</a:t>
            </a:r>
            <a:r>
              <a:rPr lang="zh-CN" altLang="en-US" dirty="0"/>
              <a:t>制作</a:t>
            </a:r>
            <a:r>
              <a:rPr lang="en-US" altLang="zh-CN" dirty="0"/>
              <a:t>ppt</a:t>
            </a:r>
            <a:r>
              <a:rPr lang="zh-CN" altLang="en-US" dirty="0"/>
              <a:t>，编写文档</a:t>
            </a:r>
            <a:r>
              <a:rPr lang="en-US" altLang="zh-CN" dirty="0"/>
              <a:t>3.</a:t>
            </a:r>
            <a:r>
              <a:rPr lang="zh-CN" altLang="en-US" dirty="0"/>
              <a:t>完成会议纪要以及甘特图的更改</a:t>
            </a:r>
            <a:endParaRPr lang="en-US" altLang="zh-CN" dirty="0"/>
          </a:p>
        </p:txBody>
      </p:sp>
      <p:sp>
        <p:nvSpPr>
          <p:cNvPr id="17" name="文本框 16">
            <a:extLst>
              <a:ext uri="{FF2B5EF4-FFF2-40B4-BE49-F238E27FC236}">
                <a16:creationId xmlns:a16="http://schemas.microsoft.com/office/drawing/2014/main" id="{9F8DEFD7-8BEC-4214-5A0D-88A7527D858F}"/>
              </a:ext>
            </a:extLst>
          </p:cNvPr>
          <p:cNvSpPr txBox="1"/>
          <p:nvPr/>
        </p:nvSpPr>
        <p:spPr>
          <a:xfrm>
            <a:off x="5741894" y="5021652"/>
            <a:ext cx="3684229" cy="369332"/>
          </a:xfrm>
          <a:prstGeom prst="rect">
            <a:avLst/>
          </a:prstGeom>
          <a:noFill/>
        </p:spPr>
        <p:txBody>
          <a:bodyPr wrap="square" rtlCol="0">
            <a:spAutoFit/>
          </a:bodyPr>
          <a:lstStyle/>
          <a:p>
            <a:r>
              <a:rPr lang="zh-CN" altLang="en-US" b="1" dirty="0"/>
              <a:t>共同任务</a:t>
            </a:r>
            <a:r>
              <a:rPr lang="zh-CN" altLang="en-US" dirty="0"/>
              <a:t>：完成项目的测试</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srcRect t="104" b="104"/>
          <a:stretch/>
        </p:blipFill>
        <p:spPr>
          <a:xfrm>
            <a:off x="0" y="2540"/>
            <a:ext cx="12192000" cy="6855460"/>
          </a:xfrm>
          <a:prstGeom prst="rect">
            <a:avLst/>
          </a:prstGeom>
        </p:spPr>
      </p:pic>
      <p:sp>
        <p:nvSpPr>
          <p:cNvPr id="3" name="Shape 0"/>
          <p:cNvSpPr/>
          <p:nvPr/>
        </p:nvSpPr>
        <p:spPr>
          <a:xfrm>
            <a:off x="419100" y="2440940"/>
            <a:ext cx="7735570" cy="1804670"/>
          </a:xfrm>
          <a:prstGeom prst="rect">
            <a:avLst/>
          </a:prstGeom>
          <a:gradFill flip="none" rotWithShape="1">
            <a:gsLst>
              <a:gs pos="0">
                <a:srgbClr val="FFFFFF">
                  <a:alpha val="46000"/>
                </a:srgbClr>
              </a:gs>
              <a:gs pos="30000">
                <a:srgbClr val="F9FBFD">
                  <a:alpha val="69000"/>
                </a:srgbClr>
              </a:gs>
              <a:gs pos="82000">
                <a:srgbClr val="FFFFFF">
                  <a:alpha val="0"/>
                </a:srgbClr>
              </a:gs>
              <a:gs pos="100000">
                <a:srgbClr val="FFFFFF">
                  <a:alpha val="0"/>
                </a:srgbClr>
              </a:gs>
            </a:gsLst>
            <a:lin ang="0" scaled="1"/>
          </a:gradFill>
          <a:ln/>
        </p:spPr>
        <p:txBody>
          <a:bodyPr/>
          <a:lstStyle/>
          <a:p>
            <a:endParaRPr lang="zh-CN" altLang="en-US"/>
          </a:p>
        </p:txBody>
      </p:sp>
      <p:sp>
        <p:nvSpPr>
          <p:cNvPr id="4" name="Text 1"/>
          <p:cNvSpPr/>
          <p:nvPr/>
        </p:nvSpPr>
        <p:spPr>
          <a:xfrm>
            <a:off x="419100" y="2440940"/>
            <a:ext cx="7735570" cy="180467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626745" y="3177540"/>
            <a:ext cx="11033760" cy="893445"/>
          </a:xfrm>
          <a:prstGeom prst="rect">
            <a:avLst/>
          </a:prstGeom>
          <a:solidFill>
            <a:srgbClr val="000000">
              <a:alpha val="0"/>
            </a:srgbClr>
          </a:solidFill>
          <a:ln/>
        </p:spPr>
        <p:txBody>
          <a:bodyPr/>
          <a:lstStyle/>
          <a:p>
            <a:endParaRPr lang="zh-CN" altLang="en-US"/>
          </a:p>
        </p:txBody>
      </p:sp>
      <p:sp>
        <p:nvSpPr>
          <p:cNvPr id="6" name="Text 3"/>
          <p:cNvSpPr/>
          <p:nvPr/>
        </p:nvSpPr>
        <p:spPr>
          <a:xfrm>
            <a:off x="626745" y="3177540"/>
            <a:ext cx="11033760" cy="893445"/>
          </a:xfrm>
          <a:prstGeom prst="rect">
            <a:avLst/>
          </a:prstGeom>
          <a:noFill/>
          <a:ln/>
        </p:spPr>
        <p:txBody>
          <a:bodyPr wrap="square" lIns="45720" tIns="91440" rIns="91440" bIns="45720" rtlCol="0" anchor="b"/>
          <a:lstStyle/>
          <a:p>
            <a:pPr>
              <a:lnSpc>
                <a:spcPct val="130000"/>
              </a:lnSpc>
            </a:pPr>
            <a:r>
              <a:rPr lang="en-US" sz="5400" dirty="0">
                <a:solidFill>
                  <a:srgbClr val="000000"/>
                </a:solidFill>
                <a:latin typeface="MiSans" pitchFamily="34" charset="0"/>
                <a:ea typeface="MiSans" pitchFamily="34" charset="-122"/>
                <a:cs typeface="MiSans" pitchFamily="34" charset="-120"/>
              </a:rPr>
              <a:t>感谢您的观看</a:t>
            </a:r>
            <a:endParaRPr lang="en-US" sz="1600" dirty="0"/>
          </a:p>
        </p:txBody>
      </p:sp>
      <p:sp>
        <p:nvSpPr>
          <p:cNvPr id="7" name="Shape 4"/>
          <p:cNvSpPr/>
          <p:nvPr/>
        </p:nvSpPr>
        <p:spPr>
          <a:xfrm>
            <a:off x="626745" y="2440305"/>
            <a:ext cx="9281795" cy="709295"/>
          </a:xfrm>
          <a:prstGeom prst="rect">
            <a:avLst/>
          </a:prstGeom>
          <a:solidFill>
            <a:srgbClr val="000000">
              <a:alpha val="0"/>
            </a:srgbClr>
          </a:solidFill>
          <a:ln/>
        </p:spPr>
        <p:txBody>
          <a:bodyPr/>
          <a:lstStyle/>
          <a:p>
            <a:endParaRPr lang="zh-CN" altLang="en-US"/>
          </a:p>
        </p:txBody>
      </p:sp>
      <p:sp>
        <p:nvSpPr>
          <p:cNvPr id="8" name="Text 5"/>
          <p:cNvSpPr/>
          <p:nvPr/>
        </p:nvSpPr>
        <p:spPr>
          <a:xfrm>
            <a:off x="626745" y="2440305"/>
            <a:ext cx="9281795" cy="709295"/>
          </a:xfrm>
          <a:prstGeom prst="rect">
            <a:avLst/>
          </a:prstGeom>
          <a:noFill/>
          <a:ln/>
        </p:spPr>
        <p:txBody>
          <a:bodyPr wrap="square" lIns="45720" tIns="91440" rIns="91440" bIns="45720" rtlCol="0" anchor="b"/>
          <a:lstStyle/>
          <a:p>
            <a:pPr>
              <a:lnSpc>
                <a:spcPct val="130000"/>
              </a:lnSpc>
            </a:pPr>
            <a:r>
              <a:rPr lang="en-US" sz="3200" dirty="0">
                <a:solidFill>
                  <a:srgbClr val="0439E1"/>
                </a:solidFill>
                <a:latin typeface="MiSans" pitchFamily="34" charset="0"/>
                <a:ea typeface="MiSans" pitchFamily="34" charset="-122"/>
                <a:cs typeface="MiSans" pitchFamily="34" charset="-120"/>
              </a:rPr>
              <a:t>THANK YOU FOR READING！</a:t>
            </a:r>
            <a:endParaRPr lang="en-US" sz="1600" dirty="0"/>
          </a:p>
        </p:txBody>
      </p:sp>
      <p:sp>
        <p:nvSpPr>
          <p:cNvPr id="9" name="Shape 6"/>
          <p:cNvSpPr/>
          <p:nvPr/>
        </p:nvSpPr>
        <p:spPr>
          <a:xfrm>
            <a:off x="626745" y="6134418"/>
            <a:ext cx="4345305" cy="331470"/>
          </a:xfrm>
          <a:prstGeom prst="rect">
            <a:avLst/>
          </a:prstGeom>
          <a:solidFill>
            <a:srgbClr val="000000">
              <a:alpha val="0"/>
            </a:srgbClr>
          </a:solidFill>
          <a:ln/>
        </p:spPr>
        <p:txBody>
          <a:bodyPr/>
          <a:lstStyle/>
          <a:p>
            <a:endParaRPr lang="zh-CN" altLang="en-US"/>
          </a:p>
        </p:txBody>
      </p:sp>
      <p:sp>
        <p:nvSpPr>
          <p:cNvPr id="10" name="Text 7"/>
          <p:cNvSpPr/>
          <p:nvPr/>
        </p:nvSpPr>
        <p:spPr>
          <a:xfrm>
            <a:off x="626745" y="6134418"/>
            <a:ext cx="4345305" cy="331470"/>
          </a:xfrm>
          <a:prstGeom prst="rect">
            <a:avLst/>
          </a:prstGeom>
          <a:noFill/>
          <a:ln/>
        </p:spPr>
        <p:txBody>
          <a:bodyPr wrap="square" lIns="45720" tIns="91440" rIns="91440" bIns="45720" rtlCol="0" anchor="t"/>
          <a:lstStyle/>
          <a:p>
            <a:pPr>
              <a:lnSpc>
                <a:spcPct val="90000"/>
              </a:lnSpc>
            </a:pPr>
            <a:r>
              <a:rPr lang="en-US" sz="1600" dirty="0" err="1">
                <a:solidFill>
                  <a:srgbClr val="000000"/>
                </a:solidFill>
                <a:latin typeface="MiSans" pitchFamily="34" charset="0"/>
                <a:ea typeface="MiSans" pitchFamily="34" charset="-122"/>
                <a:cs typeface="MiSans" pitchFamily="34" charset="-120"/>
              </a:rPr>
              <a:t>汇报人</a:t>
            </a:r>
            <a:r>
              <a:rPr lang="en-US" sz="1600" dirty="0">
                <a:solidFill>
                  <a:srgbClr val="000000"/>
                </a:solidFill>
                <a:latin typeface="MiSans" pitchFamily="34" charset="0"/>
                <a:ea typeface="MiSans" pitchFamily="34" charset="-122"/>
                <a:cs typeface="MiSans" pitchFamily="34" charset="-120"/>
              </a:rPr>
              <a:t>：</a:t>
            </a:r>
            <a:endParaRPr lang="en-US" sz="1600" dirty="0"/>
          </a:p>
        </p:txBody>
      </p:sp>
      <p:sp>
        <p:nvSpPr>
          <p:cNvPr id="11" name="Text 8"/>
          <p:cNvSpPr/>
          <p:nvPr/>
        </p:nvSpPr>
        <p:spPr>
          <a:xfrm>
            <a:off x="7240270" y="6099810"/>
            <a:ext cx="3091815" cy="366395"/>
          </a:xfrm>
          <a:prstGeom prst="rect">
            <a:avLst/>
          </a:prstGeom>
          <a:noFill/>
          <a:ln/>
        </p:spPr>
        <p:txBody>
          <a:bodyPr wrap="square" lIns="91440" tIns="45720" rIns="91440" bIns="45720" rtlCol="0" anchor="t"/>
          <a:lstStyle/>
          <a:p>
            <a:pPr algn="r">
              <a:lnSpc>
                <a:spcPct val="90000"/>
              </a:lnSpc>
            </a:pPr>
            <a:r>
              <a:rPr lang="en-US" sz="1600" dirty="0">
                <a:solidFill>
                  <a:srgbClr val="000000"/>
                </a:solidFill>
                <a:latin typeface="MiSans" pitchFamily="34" charset="0"/>
                <a:ea typeface="MiSans" pitchFamily="34" charset="-122"/>
                <a:cs typeface="MiSans" pitchFamily="34" charset="-120"/>
              </a:rPr>
              <a:t>汇报日期：2025/12/17</a:t>
            </a:r>
            <a:endParaRPr lang="en-US" sz="1600" dirty="0"/>
          </a:p>
        </p:txBody>
      </p:sp>
      <p:sp>
        <p:nvSpPr>
          <p:cNvPr id="12" name="Shape 9"/>
          <p:cNvSpPr/>
          <p:nvPr/>
        </p:nvSpPr>
        <p:spPr>
          <a:xfrm>
            <a:off x="11381644" y="55969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10"/>
          <p:cNvSpPr/>
          <p:nvPr/>
        </p:nvSpPr>
        <p:spPr>
          <a:xfrm>
            <a:off x="11381644" y="55969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1381644" y="65666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5" name="Text 12"/>
          <p:cNvSpPr/>
          <p:nvPr/>
        </p:nvSpPr>
        <p:spPr>
          <a:xfrm>
            <a:off x="11381644" y="65666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11381644" y="75363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7" name="Text 14"/>
          <p:cNvSpPr/>
          <p:nvPr/>
        </p:nvSpPr>
        <p:spPr>
          <a:xfrm>
            <a:off x="11381644" y="753639"/>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flipV="1">
            <a:off x="2304972" y="6281738"/>
            <a:ext cx="5746750" cy="1905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pic>
        <p:nvPicPr>
          <p:cNvPr id="19" name="Image 1" descr="https://kimi-img.moonshot.cn/pub/slides/slides_tmpl/image/25-10-09-16:35:24-d3jn7j0s8jdo4os5diug.jpg"/>
          <p:cNvPicPr>
            <a:picLocks noChangeAspect="1"/>
          </p:cNvPicPr>
          <p:nvPr/>
        </p:nvPicPr>
        <p:blipFill>
          <a:blip r:embed="rId5"/>
          <a:stretch>
            <a:fillRect/>
          </a:stretch>
        </p:blipFill>
        <p:spPr>
          <a:xfrm rot="5400000">
            <a:off x="10291445" y="5408930"/>
            <a:ext cx="2170430" cy="728980"/>
          </a:xfrm>
          <a:prstGeom prst="rect">
            <a:avLst/>
          </a:prstGeom>
        </p:spPr>
      </p:pic>
      <p:pic>
        <p:nvPicPr>
          <p:cNvPr id="20"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772795" y="534035"/>
            <a:ext cx="762000" cy="76200"/>
          </a:xfrm>
          <a:prstGeom prst="rect">
            <a:avLst/>
          </a:prstGeom>
        </p:spPr>
      </p:pic>
      <p:pic>
        <p:nvPicPr>
          <p:cNvPr id="21"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772795" y="664845"/>
            <a:ext cx="762000" cy="762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07465"/>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01</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a:solidFill>
                  <a:srgbClr val="0D0D0D"/>
                </a:solidFill>
                <a:latin typeface="MiSans" pitchFamily="34" charset="0"/>
                <a:ea typeface="MiSans" pitchFamily="34" charset="-122"/>
                <a:cs typeface="MiSans" pitchFamily="34" charset="-120"/>
              </a:rPr>
              <a:t>项目与测试总览</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rcRect l="4" t="11111" r="18329"/>
          <a:stretch/>
        </p:blipFill>
        <p:spPr>
          <a:xfrm flipH="1" flipV="1">
            <a:off x="0" y="0"/>
            <a:ext cx="12191365" cy="6858000"/>
          </a:xfrm>
          <a:prstGeom prst="rect">
            <a:avLst/>
          </a:prstGeom>
        </p:spPr>
      </p:pic>
      <p:pic>
        <p:nvPicPr>
          <p:cNvPr id="20" name="Image 1" descr="https://kimi-img.moonshot.cn/pub/slides/slides_tmpl/image/25-10-09-16:35:24-d3jn7j0s8jdo4os5divg.jpg">
            <a:extLst>
              <a:ext uri="{FF2B5EF4-FFF2-40B4-BE49-F238E27FC236}">
                <a16:creationId xmlns:a16="http://schemas.microsoft.com/office/drawing/2014/main" id="{165897BD-89E9-2FAD-66ED-3882806CCA10}"/>
              </a:ext>
            </a:extLst>
          </p:cNvPr>
          <p:cNvPicPr>
            <a:picLocks noChangeAspect="1"/>
          </p:cNvPicPr>
          <p:nvPr/>
        </p:nvPicPr>
        <p:blipFill>
          <a:blip r:embed="rId5"/>
          <a:stretch>
            <a:fillRect/>
          </a:stretch>
        </p:blipFill>
        <p:spPr>
          <a:xfrm>
            <a:off x="1644649" y="1801906"/>
            <a:ext cx="9193679" cy="4083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 0"/>
          <p:cNvSpPr/>
          <p:nvPr/>
        </p:nvSpPr>
        <p:spPr>
          <a:xfrm>
            <a:off x="1016000" y="812800"/>
            <a:ext cx="1064958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项目概述与测试主题</a:t>
            </a:r>
            <a:endParaRPr lang="en-US" sz="1600" dirty="0"/>
          </a:p>
        </p:txBody>
      </p:sp>
      <p:sp>
        <p:nvSpPr>
          <p:cNvPr id="4"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Shape 2"/>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6" name="Text 3"/>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5"/>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7"/>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10-09-16:35:24-d3jn7j0s8jdo4os5div0.png"/>
          <p:cNvPicPr>
            <a:picLocks noChangeAspect="1"/>
          </p:cNvPicPr>
          <p:nvPr/>
        </p:nvPicPr>
        <p:blipFill>
          <a:blip r:embed="rId6">
            <a:alphaModFix amt="40000"/>
          </a:blip>
          <a:stretch>
            <a:fillRect/>
          </a:stretch>
        </p:blipFill>
        <p:spPr>
          <a:xfrm flipV="1">
            <a:off x="882650" y="669290"/>
            <a:ext cx="762000" cy="76200"/>
          </a:xfrm>
          <a:prstGeom prst="rect">
            <a:avLst/>
          </a:prstGeom>
        </p:spPr>
      </p:pic>
      <p:pic>
        <p:nvPicPr>
          <p:cNvPr id="12"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882650" y="800100"/>
            <a:ext cx="762000" cy="76200"/>
          </a:xfrm>
          <a:prstGeom prst="rect">
            <a:avLst/>
          </a:prstGeom>
        </p:spPr>
      </p:pic>
      <p:pic>
        <p:nvPicPr>
          <p:cNvPr id="13" name="Image 3" descr="https://kimi-img.moonshot.cn/pub/slides/slides_tmpl/image/25-10-09-16:35:24-d3jn7j0s8jdo4os5dj0g.png"/>
          <p:cNvPicPr>
            <a:picLocks noChangeAspect="1"/>
          </p:cNvPicPr>
          <p:nvPr/>
        </p:nvPicPr>
        <p:blipFill>
          <a:blip r:embed="rId7"/>
          <a:stretch>
            <a:fillRect/>
          </a:stretch>
        </p:blipFill>
        <p:spPr>
          <a:xfrm>
            <a:off x="8729980" y="1235075"/>
            <a:ext cx="2939415" cy="131445"/>
          </a:xfrm>
          <a:prstGeom prst="rect">
            <a:avLst/>
          </a:prstGeom>
        </p:spPr>
      </p:pic>
      <p:sp>
        <p:nvSpPr>
          <p:cNvPr id="14" name="Text 8"/>
          <p:cNvSpPr/>
          <p:nvPr/>
        </p:nvSpPr>
        <p:spPr>
          <a:xfrm>
            <a:off x="1722755" y="1976755"/>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01</a:t>
            </a:r>
            <a:endParaRPr lang="en-US" sz="1600" dirty="0"/>
          </a:p>
        </p:txBody>
      </p:sp>
      <p:sp>
        <p:nvSpPr>
          <p:cNvPr id="15" name="Text 9"/>
          <p:cNvSpPr/>
          <p:nvPr/>
        </p:nvSpPr>
        <p:spPr>
          <a:xfrm>
            <a:off x="2770505" y="1993265"/>
            <a:ext cx="7732395" cy="588010"/>
          </a:xfrm>
          <a:prstGeom prst="rect">
            <a:avLst/>
          </a:prstGeom>
          <a:noFill/>
          <a:ln/>
        </p:spPr>
        <p:txBody>
          <a:bodyPr wrap="square" lIns="0" tIns="0" rIns="0" bIns="0" rtlCol="0" anchor="t"/>
          <a:lstStyle/>
          <a:p>
            <a:pPr>
              <a:lnSpc>
                <a:spcPct val="150000"/>
              </a:lnSpc>
            </a:pPr>
            <a:r>
              <a:rPr lang="en-US" sz="2000" dirty="0">
                <a:solidFill>
                  <a:srgbClr val="0439E1"/>
                </a:solidFill>
                <a:latin typeface="MiSans" pitchFamily="34" charset="0"/>
                <a:ea typeface="MiSans" pitchFamily="34" charset="-122"/>
                <a:cs typeface="MiSans" pitchFamily="34" charset="-120"/>
              </a:rPr>
              <a:t>项目目标</a:t>
            </a:r>
            <a:endParaRPr lang="en-US" sz="1600" dirty="0"/>
          </a:p>
        </p:txBody>
      </p:sp>
      <p:sp>
        <p:nvSpPr>
          <p:cNvPr id="16" name="Text 10"/>
          <p:cNvSpPr/>
          <p:nvPr/>
        </p:nvSpPr>
        <p:spPr>
          <a:xfrm>
            <a:off x="2770505" y="2576195"/>
            <a:ext cx="7731760" cy="1384935"/>
          </a:xfrm>
          <a:prstGeom prst="rect">
            <a:avLst/>
          </a:prstGeom>
          <a:noFill/>
          <a:ln/>
        </p:spPr>
        <p:txBody>
          <a:bodyPr wrap="square" lIns="0" tIns="0" rIns="0" bIns="0" rtlCol="0" anchor="t"/>
          <a:lstStyle/>
          <a:p>
            <a:pPr algn="just">
              <a:lnSpc>
                <a:spcPct val="150000"/>
              </a:lnSpc>
            </a:pPr>
            <a:r>
              <a:rPr lang="en-US" sz="1600" b="1" dirty="0">
                <a:solidFill>
                  <a:srgbClr val="262626"/>
                </a:solidFill>
                <a:latin typeface="MiSans" pitchFamily="34" charset="0"/>
                <a:ea typeface="MiSans" pitchFamily="34" charset="-122"/>
                <a:cs typeface="MiSans" pitchFamily="34" charset="-120"/>
              </a:rPr>
              <a:t>多端大模型统一平台旨在为在校大学生提供一个集成多个主流大模型的Web应用，满足学生在学习、研究等场景中对大模型的多样化需求，提升学习效率与质量。</a:t>
            </a:r>
            <a:endParaRPr lang="en-US" b="1" dirty="0"/>
          </a:p>
        </p:txBody>
      </p:sp>
      <p:sp>
        <p:nvSpPr>
          <p:cNvPr id="17" name="Text 11"/>
          <p:cNvSpPr/>
          <p:nvPr/>
        </p:nvSpPr>
        <p:spPr>
          <a:xfrm>
            <a:off x="1722755" y="4004945"/>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02</a:t>
            </a:r>
            <a:endParaRPr lang="en-US" sz="1600" dirty="0"/>
          </a:p>
        </p:txBody>
      </p:sp>
      <p:sp>
        <p:nvSpPr>
          <p:cNvPr id="18" name="Text 12"/>
          <p:cNvSpPr/>
          <p:nvPr/>
        </p:nvSpPr>
        <p:spPr>
          <a:xfrm>
            <a:off x="2770505" y="4004945"/>
            <a:ext cx="7732395" cy="582930"/>
          </a:xfrm>
          <a:prstGeom prst="rect">
            <a:avLst/>
          </a:prstGeom>
          <a:noFill/>
          <a:ln/>
        </p:spPr>
        <p:txBody>
          <a:bodyPr wrap="square" lIns="0" tIns="0" rIns="0" bIns="0" rtlCol="0" anchor="t"/>
          <a:lstStyle/>
          <a:p>
            <a:pPr>
              <a:lnSpc>
                <a:spcPct val="150000"/>
              </a:lnSpc>
            </a:pPr>
            <a:r>
              <a:rPr lang="en-US" sz="2000" dirty="0">
                <a:solidFill>
                  <a:srgbClr val="0439E1"/>
                </a:solidFill>
                <a:latin typeface="MiSans" pitchFamily="34" charset="0"/>
                <a:ea typeface="MiSans" pitchFamily="34" charset="-122"/>
                <a:cs typeface="MiSans" pitchFamily="34" charset="-120"/>
              </a:rPr>
              <a:t>测试主题</a:t>
            </a:r>
            <a:endParaRPr lang="en-US" sz="1600" dirty="0"/>
          </a:p>
        </p:txBody>
      </p:sp>
      <p:sp>
        <p:nvSpPr>
          <p:cNvPr id="19" name="Text 13"/>
          <p:cNvSpPr/>
          <p:nvPr/>
        </p:nvSpPr>
        <p:spPr>
          <a:xfrm>
            <a:off x="2770505" y="4587875"/>
            <a:ext cx="7731760" cy="1470660"/>
          </a:xfrm>
          <a:prstGeom prst="rect">
            <a:avLst/>
          </a:prstGeom>
          <a:noFill/>
          <a:ln/>
        </p:spPr>
        <p:txBody>
          <a:bodyPr wrap="square" lIns="0" tIns="0" rIns="0" bIns="0" rtlCol="0" anchor="t"/>
          <a:lstStyle/>
          <a:p>
            <a:pPr algn="just">
              <a:lnSpc>
                <a:spcPct val="150000"/>
              </a:lnSpc>
            </a:pPr>
            <a:r>
              <a:rPr lang="en-US" sz="1600" b="1" dirty="0">
                <a:solidFill>
                  <a:srgbClr val="262626"/>
                </a:solidFill>
                <a:latin typeface="MiSans" pitchFamily="34" charset="0"/>
                <a:ea typeface="MiSans" pitchFamily="34" charset="-122"/>
                <a:cs typeface="MiSans" pitchFamily="34" charset="-120"/>
              </a:rPr>
              <a:t>本次测试聚焦于全面验证系统的功能、性能与安全性，确保平台在上线后能够稳定运行，为用户提供可靠、高效的服务，符合GB/T 25000.51-2016质量要求。</a:t>
            </a:r>
            <a:endParaRPr lang="en-US" b="1"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70.png"/>
          <p:cNvPicPr>
            <a:picLocks noChangeAspect="1"/>
          </p:cNvPicPr>
          <p:nvPr/>
        </p:nvPicPr>
        <p:blipFill>
          <a:blip r:embed="rId4"/>
          <a:stretch>
            <a:fillRect/>
          </a:stretch>
        </p:blipFill>
        <p:spPr>
          <a:xfrm>
            <a:off x="-5080" y="0"/>
            <a:ext cx="12192000" cy="2973070"/>
          </a:xfrm>
          <a:prstGeom prst="rect">
            <a:avLst/>
          </a:prstGeom>
        </p:spPr>
      </p:pic>
      <p:pic>
        <p:nvPicPr>
          <p:cNvPr id="3" name="Image 1" descr="https://kimi-img.moonshot.cn/pub/slides/slides_tmpl/image/25-10-09-16:35:25-d3jn7j8s8jdo4os5dj2g.png"/>
          <p:cNvPicPr>
            <a:picLocks noChangeAspect="1"/>
          </p:cNvPicPr>
          <p:nvPr/>
        </p:nvPicPr>
        <p:blipFill>
          <a:blip r:embed="rId5"/>
          <a:srcRect l="763" t="-40" r="763" b="40"/>
          <a:stretch/>
        </p:blipFill>
        <p:spPr>
          <a:xfrm>
            <a:off x="1904365" y="1858010"/>
            <a:ext cx="779145" cy="790575"/>
          </a:xfrm>
          <a:prstGeom prst="rect">
            <a:avLst/>
          </a:prstGeom>
        </p:spPr>
      </p:pic>
      <p:pic>
        <p:nvPicPr>
          <p:cNvPr id="4" name="Image 2" descr="https://kimi-img.moonshot.cn/pub/slides/slides_tmpl/image/25-10-09-16:35:25-d3jn7j8s8jdo4os5dj2g.png"/>
          <p:cNvPicPr>
            <a:picLocks noChangeAspect="1"/>
          </p:cNvPicPr>
          <p:nvPr/>
        </p:nvPicPr>
        <p:blipFill>
          <a:blip r:embed="rId5"/>
          <a:srcRect l="763" t="-40" r="763" b="40"/>
          <a:stretch/>
        </p:blipFill>
        <p:spPr>
          <a:xfrm>
            <a:off x="5682615" y="2307590"/>
            <a:ext cx="779145" cy="790575"/>
          </a:xfrm>
          <a:prstGeom prst="rect">
            <a:avLst/>
          </a:prstGeom>
        </p:spPr>
      </p:pic>
      <p:pic>
        <p:nvPicPr>
          <p:cNvPr id="5" name="Image 3" descr="https://kimi-img.moonshot.cn/pub/slides/slides_tmpl/image/25-10-09-16:35:25-d3jn7j8s8jdo4os5dj2g.png"/>
          <p:cNvPicPr>
            <a:picLocks noChangeAspect="1"/>
          </p:cNvPicPr>
          <p:nvPr/>
        </p:nvPicPr>
        <p:blipFill>
          <a:blip r:embed="rId5"/>
          <a:srcRect l="763" t="-40" r="763" b="40"/>
          <a:stretch/>
        </p:blipFill>
        <p:spPr>
          <a:xfrm>
            <a:off x="9499600" y="1881505"/>
            <a:ext cx="779145" cy="790575"/>
          </a:xfrm>
          <a:prstGeom prst="rect">
            <a:avLst/>
          </a:prstGeom>
        </p:spPr>
      </p:pic>
      <p:sp>
        <p:nvSpPr>
          <p:cNvPr id="6" name="Text 0"/>
          <p:cNvSpPr/>
          <p:nvPr/>
        </p:nvSpPr>
        <p:spPr>
          <a:xfrm>
            <a:off x="856298" y="657860"/>
            <a:ext cx="10479405" cy="83058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测试策略与整体规划</a:t>
            </a:r>
            <a:endParaRPr lang="en-US" sz="1600" dirty="0"/>
          </a:p>
        </p:txBody>
      </p:sp>
      <p:sp>
        <p:nvSpPr>
          <p:cNvPr id="7" name="Text 1"/>
          <p:cNvSpPr/>
          <p:nvPr/>
        </p:nvSpPr>
        <p:spPr>
          <a:xfrm>
            <a:off x="1948180" y="200787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8" name="Text 2"/>
          <p:cNvSpPr/>
          <p:nvPr/>
        </p:nvSpPr>
        <p:spPr>
          <a:xfrm>
            <a:off x="866775" y="283019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测试金字塔模型</a:t>
            </a:r>
            <a:endParaRPr lang="en-US" sz="1600" dirty="0"/>
          </a:p>
        </p:txBody>
      </p:sp>
      <p:sp>
        <p:nvSpPr>
          <p:cNvPr id="9" name="Text 3"/>
          <p:cNvSpPr/>
          <p:nvPr/>
        </p:nvSpPr>
        <p:spPr>
          <a:xfrm>
            <a:off x="866775" y="3543935"/>
            <a:ext cx="2853055" cy="2719070"/>
          </a:xfrm>
          <a:prstGeom prst="rect">
            <a:avLst/>
          </a:prstGeom>
          <a:noFill/>
          <a:ln/>
        </p:spPr>
        <p:txBody>
          <a:bodyPr wrap="square" lIns="0" tIns="0" rIns="0" bIns="0" rtlCol="0" anchor="t"/>
          <a:lstStyle/>
          <a:p>
            <a:pPr algn="just">
              <a:lnSpc>
                <a:spcPct val="150000"/>
              </a:lnSpc>
            </a:pPr>
            <a:r>
              <a:rPr lang="en-US" sz="1600" dirty="0">
                <a:solidFill>
                  <a:srgbClr val="262626"/>
                </a:solidFill>
                <a:latin typeface="MiSans" pitchFamily="34" charset="0"/>
                <a:ea typeface="MiSans" pitchFamily="34" charset="-122"/>
                <a:cs typeface="MiSans" pitchFamily="34" charset="-120"/>
              </a:rPr>
              <a:t>采用测试金字塔模型分配测试资源，单元测试占比70%，重点验证单个函数或模块的正确性；集成测试占比20%，关注模块间接口与数据流的协同；系统测试占比10%，对完整业务流程进行验证，确保各部分集成后功能正常。</a:t>
            </a:r>
            <a:endParaRPr lang="en-US" dirty="0"/>
          </a:p>
        </p:txBody>
      </p:sp>
      <p:sp>
        <p:nvSpPr>
          <p:cNvPr id="10" name="Text 4"/>
          <p:cNvSpPr/>
          <p:nvPr/>
        </p:nvSpPr>
        <p:spPr>
          <a:xfrm>
            <a:off x="5726430" y="243459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1" name="Text 5"/>
          <p:cNvSpPr/>
          <p:nvPr/>
        </p:nvSpPr>
        <p:spPr>
          <a:xfrm>
            <a:off x="4655820" y="3248025"/>
            <a:ext cx="2853690" cy="71437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测试方法结合</a:t>
            </a:r>
            <a:endParaRPr lang="en-US" sz="1600" dirty="0"/>
          </a:p>
        </p:txBody>
      </p:sp>
      <p:sp>
        <p:nvSpPr>
          <p:cNvPr id="12" name="Text 6"/>
          <p:cNvSpPr/>
          <p:nvPr/>
        </p:nvSpPr>
        <p:spPr>
          <a:xfrm>
            <a:off x="4655820" y="3961765"/>
            <a:ext cx="2853055" cy="2719070"/>
          </a:xfrm>
          <a:prstGeom prst="rect">
            <a:avLst/>
          </a:prstGeom>
          <a:noFill/>
          <a:ln/>
        </p:spPr>
        <p:txBody>
          <a:bodyPr wrap="square" lIns="0" tIns="0" rIns="0" bIns="0" rtlCol="0" anchor="t"/>
          <a:lstStyle/>
          <a:p>
            <a:pPr algn="just">
              <a:lnSpc>
                <a:spcPct val="150000"/>
              </a:lnSpc>
            </a:pPr>
            <a:r>
              <a:rPr lang="en-US" sz="1600" dirty="0">
                <a:solidFill>
                  <a:srgbClr val="262626"/>
                </a:solidFill>
                <a:latin typeface="MiSans" pitchFamily="34" charset="0"/>
                <a:ea typeface="MiSans" pitchFamily="34" charset="-122"/>
                <a:cs typeface="MiSans" pitchFamily="34" charset="-120"/>
              </a:rPr>
              <a:t>综合运用</a:t>
            </a:r>
            <a:r>
              <a:rPr lang="en-US" sz="1600" b="1" dirty="0">
                <a:solidFill>
                  <a:srgbClr val="262626"/>
                </a:solidFill>
                <a:latin typeface="MiSans" pitchFamily="34" charset="0"/>
                <a:ea typeface="MiSans" pitchFamily="34" charset="-122"/>
                <a:cs typeface="MiSans" pitchFamily="34" charset="-120"/>
              </a:rPr>
              <a:t>黑盒测试、白盒测试和灰盒测试方法</a:t>
            </a:r>
            <a:r>
              <a:rPr lang="en-US" sz="1600" dirty="0">
                <a:solidFill>
                  <a:srgbClr val="262626"/>
                </a:solidFill>
                <a:latin typeface="MiSans" pitchFamily="34" charset="0"/>
                <a:ea typeface="MiSans" pitchFamily="34" charset="-122"/>
                <a:cs typeface="MiSans" pitchFamily="34" charset="-120"/>
              </a:rPr>
              <a:t>。黑盒测试基于需求，验证输入输出的正确性；白盒测试基于代码结构，深入验证内部逻辑；灰盒测试则结合两者优势，主要用于集成测试阶段，提高测试效率与准确性。</a:t>
            </a:r>
            <a:endParaRPr lang="en-US" dirty="0"/>
          </a:p>
        </p:txBody>
      </p:sp>
      <p:sp>
        <p:nvSpPr>
          <p:cNvPr id="13" name="Text 7"/>
          <p:cNvSpPr/>
          <p:nvPr/>
        </p:nvSpPr>
        <p:spPr>
          <a:xfrm>
            <a:off x="9544685" y="204152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4" name="Text 8"/>
          <p:cNvSpPr/>
          <p:nvPr/>
        </p:nvSpPr>
        <p:spPr>
          <a:xfrm>
            <a:off x="8444865" y="280987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测试覆盖目标</a:t>
            </a:r>
            <a:endParaRPr lang="en-US" sz="1600" dirty="0"/>
          </a:p>
        </p:txBody>
      </p:sp>
      <p:sp>
        <p:nvSpPr>
          <p:cNvPr id="15" name="Text 9"/>
          <p:cNvSpPr/>
          <p:nvPr/>
        </p:nvSpPr>
        <p:spPr>
          <a:xfrm>
            <a:off x="8444865" y="3523615"/>
            <a:ext cx="2853055" cy="2718435"/>
          </a:xfrm>
          <a:prstGeom prst="rect">
            <a:avLst/>
          </a:prstGeom>
          <a:noFill/>
          <a:ln/>
        </p:spPr>
        <p:txBody>
          <a:bodyPr wrap="square" lIns="0" tIns="0" rIns="0" bIns="0" rtlCol="0" anchor="t"/>
          <a:lstStyle/>
          <a:p>
            <a:pPr algn="just">
              <a:lnSpc>
                <a:spcPct val="150000"/>
              </a:lnSpc>
            </a:pPr>
            <a:r>
              <a:rPr lang="en-US" sz="1600" dirty="0">
                <a:solidFill>
                  <a:srgbClr val="262626"/>
                </a:solidFill>
                <a:latin typeface="MiSans" pitchFamily="34" charset="0"/>
                <a:ea typeface="MiSans" pitchFamily="34" charset="-122"/>
                <a:cs typeface="MiSans" pitchFamily="34" charset="-120"/>
              </a:rPr>
              <a:t>测试覆盖目标明确，涵盖8大核心程序模块，</a:t>
            </a:r>
            <a:r>
              <a:rPr lang="en-US" sz="1600" b="1" dirty="0">
                <a:solidFill>
                  <a:srgbClr val="262626"/>
                </a:solidFill>
                <a:latin typeface="MiSans" pitchFamily="34" charset="0"/>
                <a:ea typeface="MiSans" pitchFamily="34" charset="-122"/>
                <a:cs typeface="MiSans" pitchFamily="34" charset="-120"/>
              </a:rPr>
              <a:t>从功能、性能、安全到兼容性进行全面验证</a:t>
            </a:r>
            <a:r>
              <a:rPr lang="en-US" sz="1600" dirty="0">
                <a:solidFill>
                  <a:srgbClr val="262626"/>
                </a:solidFill>
                <a:latin typeface="MiSans" pitchFamily="34" charset="0"/>
                <a:ea typeface="MiSans" pitchFamily="34" charset="-122"/>
                <a:cs typeface="MiSans" pitchFamily="34" charset="-120"/>
              </a:rPr>
              <a:t>，确保平台在各个方面都能满足用户需求，为后续的持续交付和稳定运行奠定坚实基础。</a:t>
            </a:r>
            <a:endParaRPr lang="en-US"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07465"/>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02</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err="1">
                <a:solidFill>
                  <a:srgbClr val="0D0D0D"/>
                </a:solidFill>
                <a:latin typeface="MiSans" pitchFamily="34" charset="0"/>
                <a:ea typeface="MiSans" pitchFamily="34" charset="-122"/>
                <a:cs typeface="MiSans" pitchFamily="34" charset="-120"/>
              </a:rPr>
              <a:t>单元测试</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17" name="Image 0" descr="https://kimi-img.moonshot.cn/pub/slides/slides_tmpl/image/25-10-09-16:35:24-d3jn7j0s8jdo4os5divg.jpg">
            <a:extLst>
              <a:ext uri="{FF2B5EF4-FFF2-40B4-BE49-F238E27FC236}">
                <a16:creationId xmlns:a16="http://schemas.microsoft.com/office/drawing/2014/main" id="{CEA54DD3-EF90-2C57-8FDC-F4A96CD75D3C}"/>
              </a:ext>
            </a:extLst>
          </p:cNvPr>
          <p:cNvPicPr>
            <a:picLocks noChangeAspect="1"/>
          </p:cNvPicPr>
          <p:nvPr/>
        </p:nvPicPr>
        <p:blipFill>
          <a:blip r:embed="rId4"/>
          <a:stretch>
            <a:fillRect/>
          </a:stretch>
        </p:blipFill>
        <p:spPr>
          <a:xfrm>
            <a:off x="6362002" y="2495888"/>
            <a:ext cx="5411742" cy="2186964"/>
          </a:xfrm>
          <a:prstGeom prst="rect">
            <a:avLst/>
          </a:prstGeom>
        </p:spPr>
      </p:pic>
      <p:pic>
        <p:nvPicPr>
          <p:cNvPr id="16" name="Image 0" descr="https://kimi-img.moonshot.cn/pub/slides/slides_tmpl/image/25-10-09-16:35:24-d3jn7j0s8jdo4os5divg.jpg">
            <a:extLst>
              <a:ext uri="{FF2B5EF4-FFF2-40B4-BE49-F238E27FC236}">
                <a16:creationId xmlns:a16="http://schemas.microsoft.com/office/drawing/2014/main" id="{ECE6BFD8-BC34-1587-96C9-3EC56C87A9AB}"/>
              </a:ext>
            </a:extLst>
          </p:cNvPr>
          <p:cNvPicPr>
            <a:picLocks noChangeAspect="1"/>
          </p:cNvPicPr>
          <p:nvPr/>
        </p:nvPicPr>
        <p:blipFill>
          <a:blip r:embed="rId4"/>
          <a:stretch>
            <a:fillRect/>
          </a:stretch>
        </p:blipFill>
        <p:spPr>
          <a:xfrm>
            <a:off x="522928" y="2495887"/>
            <a:ext cx="5411742" cy="1823893"/>
          </a:xfrm>
          <a:prstGeom prst="rect">
            <a:avLst/>
          </a:prstGeom>
        </p:spPr>
      </p:pic>
      <p:sp>
        <p:nvSpPr>
          <p:cNvPr id="2" name="Text 0"/>
          <p:cNvSpPr/>
          <p:nvPr/>
        </p:nvSpPr>
        <p:spPr>
          <a:xfrm>
            <a:off x="137589" y="73330"/>
            <a:ext cx="4171632" cy="701154"/>
          </a:xfrm>
          <a:prstGeom prst="rect">
            <a:avLst/>
          </a:prstGeom>
          <a:noFill/>
          <a:ln/>
        </p:spPr>
        <p:txBody>
          <a:bodyPr wrap="square" lIns="0" tIns="0" rIns="0" bIns="0" rtlCol="0" anchor="t">
            <a:spAutoFit/>
          </a:bodyPr>
          <a:lstStyle/>
          <a:p>
            <a:pPr algn="r">
              <a:lnSpc>
                <a:spcPct val="150000"/>
              </a:lnSpc>
            </a:pPr>
            <a:r>
              <a:rPr lang="en-US" sz="3600" dirty="0">
                <a:solidFill>
                  <a:srgbClr val="0D0D0D"/>
                </a:solidFill>
                <a:latin typeface="宋体" panose="02010600030101010101" pitchFamily="2" charset="-122"/>
                <a:ea typeface="宋体" panose="02010600030101010101" pitchFamily="2" charset="-122"/>
                <a:cs typeface="MiSans" pitchFamily="34" charset="-120"/>
              </a:rPr>
              <a:t>单元测试框架与原则</a:t>
            </a:r>
            <a:endParaRPr lang="en-US" sz="1600" dirty="0">
              <a:latin typeface="宋体" panose="02010600030101010101" pitchFamily="2" charset="-122"/>
              <a:ea typeface="宋体" panose="02010600030101010101" pitchFamily="2" charset="-122"/>
            </a:endParaRPr>
          </a:p>
        </p:txBody>
      </p:sp>
      <p:pic>
        <p:nvPicPr>
          <p:cNvPr id="3" name="Image 0" descr="https://kimi-img.moonshot.cn/pub/slides/slides_tmpl/image/25-10-09-16:35:24-d3jn7j0s8jdo4os5dj00.png"/>
          <p:cNvPicPr>
            <a:picLocks noChangeAspect="1"/>
          </p:cNvPicPr>
          <p:nvPr/>
        </p:nvPicPr>
        <p:blipFill>
          <a:blip r:embed="rId5">
            <a:alphaModFix amt="40000"/>
          </a:blip>
          <a:stretch>
            <a:fillRect/>
          </a:stretch>
        </p:blipFill>
        <p:spPr>
          <a:xfrm rot="16200000">
            <a:off x="10905071" y="-17485"/>
            <a:ext cx="262890" cy="1170305"/>
          </a:xfrm>
          <a:prstGeom prst="rect">
            <a:avLst/>
          </a:prstGeom>
        </p:spPr>
      </p:pic>
      <p:sp>
        <p:nvSpPr>
          <p:cNvPr id="4" name="Shape 1"/>
          <p:cNvSpPr/>
          <p:nvPr/>
        </p:nvSpPr>
        <p:spPr>
          <a:xfrm>
            <a:off x="9689289" y="6579435"/>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6" name="Text 3"/>
          <p:cNvSpPr/>
          <p:nvPr/>
        </p:nvSpPr>
        <p:spPr>
          <a:xfrm>
            <a:off x="740916" y="2700868"/>
            <a:ext cx="4766422" cy="1777003"/>
          </a:xfrm>
          <a:prstGeom prst="rect">
            <a:avLst/>
          </a:prstGeom>
          <a:noFill/>
          <a:ln/>
        </p:spPr>
        <p:txBody>
          <a:bodyPr wrap="square" lIns="0" tIns="0" rIns="0" bIns="0" rtlCol="0" anchor="t"/>
          <a:lstStyle/>
          <a:p>
            <a:pPr algn="just">
              <a:lnSpc>
                <a:spcPct val="150000"/>
              </a:lnSpc>
            </a:pPr>
            <a:endParaRPr lang="en-US" sz="2000" dirty="0">
              <a:latin typeface="宋体" panose="02010600030101010101" pitchFamily="2" charset="-122"/>
              <a:ea typeface="宋体" panose="02010600030101010101" pitchFamily="2" charset="-122"/>
              <a:cs typeface="Calibri" panose="020F0502020204030204" pitchFamily="34" charset="0"/>
            </a:endParaRPr>
          </a:p>
        </p:txBody>
      </p:sp>
      <p:sp>
        <p:nvSpPr>
          <p:cNvPr id="11" name="Text 3">
            <a:extLst>
              <a:ext uri="{FF2B5EF4-FFF2-40B4-BE49-F238E27FC236}">
                <a16:creationId xmlns:a16="http://schemas.microsoft.com/office/drawing/2014/main" id="{168F4A0E-6C81-2041-C270-E46562FBE9C1}"/>
              </a:ext>
            </a:extLst>
          </p:cNvPr>
          <p:cNvSpPr/>
          <p:nvPr/>
        </p:nvSpPr>
        <p:spPr>
          <a:xfrm>
            <a:off x="6615875" y="2700868"/>
            <a:ext cx="4766422" cy="2620000"/>
          </a:xfrm>
          <a:prstGeom prst="rect">
            <a:avLst/>
          </a:prstGeom>
          <a:noFill/>
          <a:ln/>
        </p:spPr>
        <p:txBody>
          <a:bodyPr wrap="square" lIns="0" tIns="0" rIns="0" bIns="0" rtlCol="0" anchor="t"/>
          <a:lstStyle/>
          <a:p>
            <a:pPr algn="just">
              <a:lnSpc>
                <a:spcPct val="150000"/>
              </a:lnSpc>
            </a:pPr>
            <a:r>
              <a:rPr lang="en-US" b="1" dirty="0">
                <a:solidFill>
                  <a:srgbClr val="262626"/>
                </a:solidFill>
                <a:latin typeface="宋体" panose="02010600030101010101" pitchFamily="2" charset="-122"/>
                <a:ea typeface="宋体" panose="02010600030101010101" pitchFamily="2" charset="-122"/>
                <a:cs typeface="MiSans" pitchFamily="34" charset="-120"/>
              </a:rPr>
              <a:t>测试遵循独立、可重复原则，涵盖正向、异常、边界场景，结合黑盒与白盒测试方法，确保每个最小可测试单元的正确性，为后续集成测试提供可靠基础。</a:t>
            </a:r>
            <a:endParaRPr lang="en-US" sz="2000" b="1"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A72A8CF0-2FA7-4D6D-25C0-7D68A11B9968}"/>
              </a:ext>
            </a:extLst>
          </p:cNvPr>
          <p:cNvSpPr txBox="1"/>
          <p:nvPr/>
        </p:nvSpPr>
        <p:spPr>
          <a:xfrm>
            <a:off x="2329552" y="1856821"/>
            <a:ext cx="2264989" cy="461665"/>
          </a:xfrm>
          <a:prstGeom prst="rect">
            <a:avLst/>
          </a:prstGeom>
          <a:noFill/>
        </p:spPr>
        <p:txBody>
          <a:bodyPr wrap="square">
            <a:spAutoFit/>
          </a:bodyPr>
          <a:lstStyle/>
          <a:p>
            <a:r>
              <a:rPr lang="en-US" altLang="zh-CN" sz="2400" b="1" dirty="0" err="1">
                <a:solidFill>
                  <a:schemeClr val="tx2">
                    <a:lumMod val="75000"/>
                    <a:lumOff val="25000"/>
                  </a:schemeClr>
                </a:solidFill>
                <a:latin typeface="宋体" panose="02010600030101010101" pitchFamily="2" charset="-122"/>
                <a:ea typeface="宋体" panose="02010600030101010101" pitchFamily="2" charset="-122"/>
                <a:cs typeface="MiSans" pitchFamily="34" charset="-120"/>
              </a:rPr>
              <a:t>测试框架</a:t>
            </a:r>
            <a:endParaRPr lang="zh-CN" altLang="en-US" sz="2400" b="1" dirty="0">
              <a:solidFill>
                <a:schemeClr val="tx2">
                  <a:lumMod val="75000"/>
                  <a:lumOff val="25000"/>
                </a:schemeClr>
              </a:solidFill>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1070AF9A-BB1A-96CD-6AD4-7D9BD1F1E4C9}"/>
              </a:ext>
            </a:extLst>
          </p:cNvPr>
          <p:cNvSpPr txBox="1"/>
          <p:nvPr/>
        </p:nvSpPr>
        <p:spPr>
          <a:xfrm>
            <a:off x="8454364" y="1873567"/>
            <a:ext cx="2166377" cy="461665"/>
          </a:xfrm>
          <a:prstGeom prst="rect">
            <a:avLst/>
          </a:prstGeom>
          <a:noFill/>
        </p:spPr>
        <p:txBody>
          <a:bodyPr wrap="square">
            <a:spAutoFit/>
          </a:bodyPr>
          <a:lstStyle/>
          <a:p>
            <a:r>
              <a:rPr lang="zh-CN" altLang="en-US" sz="2400" b="1" dirty="0">
                <a:solidFill>
                  <a:schemeClr val="tx2">
                    <a:lumMod val="75000"/>
                    <a:lumOff val="25000"/>
                  </a:schemeClr>
                </a:solidFill>
                <a:latin typeface="宋体" panose="02010600030101010101" pitchFamily="2" charset="-122"/>
                <a:ea typeface="宋体" panose="02010600030101010101" pitchFamily="2" charset="-122"/>
                <a:cs typeface="MiSans" pitchFamily="34" charset="-120"/>
              </a:rPr>
              <a:t>测试原则</a:t>
            </a:r>
            <a:endParaRPr lang="zh-CN" altLang="en-US" sz="2400" b="1" dirty="0">
              <a:solidFill>
                <a:schemeClr val="tx2">
                  <a:lumMod val="75000"/>
                  <a:lumOff val="25000"/>
                </a:schemeClr>
              </a:solidFill>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B8CDE27B-0881-4091-3EEF-A1A5B3A26DB6}"/>
              </a:ext>
            </a:extLst>
          </p:cNvPr>
          <p:cNvSpPr txBox="1"/>
          <p:nvPr/>
        </p:nvSpPr>
        <p:spPr>
          <a:xfrm>
            <a:off x="921124" y="2617807"/>
            <a:ext cx="4390464" cy="1273875"/>
          </a:xfrm>
          <a:prstGeom prst="rect">
            <a:avLst/>
          </a:prstGeom>
          <a:noFill/>
        </p:spPr>
        <p:txBody>
          <a:bodyPr wrap="square">
            <a:spAutoFit/>
          </a:bodyPr>
          <a:lstStyle/>
          <a:p>
            <a:pPr algn="just">
              <a:lnSpc>
                <a:spcPct val="150000"/>
              </a:lnSpc>
            </a:pPr>
            <a:r>
              <a:rPr lang="en-US" altLang="zh-CN" b="1" dirty="0">
                <a:solidFill>
                  <a:srgbClr val="262626"/>
                </a:solidFill>
                <a:latin typeface="宋体" panose="02010600030101010101" pitchFamily="2" charset="-122"/>
                <a:ea typeface="宋体" panose="02010600030101010101" pitchFamily="2" charset="-122"/>
                <a:cs typeface="Calibri" panose="020F0502020204030204" pitchFamily="34" charset="0"/>
              </a:rPr>
              <a:t>单元测试采用pytest,fastapi和Vitest等工具，后端使用pytest进行测试，前端则借助Vitest和@testing-library/react。</a:t>
            </a:r>
            <a:endParaRPr lang="en-US" altLang="zh-CN" sz="2000" b="1" dirty="0">
              <a:latin typeface="宋体" panose="02010600030101010101" pitchFamily="2" charset="-122"/>
              <a:ea typeface="宋体" panose="02010600030101010101" pitchFamily="2" charset="-122"/>
              <a:cs typeface="Calibri" panose="020F0502020204030204" pitchFamily="34" charset="0"/>
            </a:endParaRPr>
          </a:p>
        </p:txBody>
      </p:sp>
      <p:sp>
        <p:nvSpPr>
          <p:cNvPr id="20" name="Shape 1">
            <a:extLst>
              <a:ext uri="{FF2B5EF4-FFF2-40B4-BE49-F238E27FC236}">
                <a16:creationId xmlns:a16="http://schemas.microsoft.com/office/drawing/2014/main" id="{23F974CB-D0C3-4844-5422-AB5E6F6500C3}"/>
              </a:ext>
            </a:extLst>
          </p:cNvPr>
          <p:cNvSpPr/>
          <p:nvPr/>
        </p:nvSpPr>
        <p:spPr>
          <a:xfrm>
            <a:off x="1571259" y="1875930"/>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txBody>
          <a:bodyPr/>
          <a:lstStyle/>
          <a:p>
            <a:endParaRPr lang="zh-CN" altLang="en-US"/>
          </a:p>
        </p:txBody>
      </p:sp>
      <p:sp>
        <p:nvSpPr>
          <p:cNvPr id="21" name="Text 2">
            <a:extLst>
              <a:ext uri="{FF2B5EF4-FFF2-40B4-BE49-F238E27FC236}">
                <a16:creationId xmlns:a16="http://schemas.microsoft.com/office/drawing/2014/main" id="{CA0CB556-8204-988C-0D65-784C8DD36B52}"/>
              </a:ext>
            </a:extLst>
          </p:cNvPr>
          <p:cNvSpPr/>
          <p:nvPr/>
        </p:nvSpPr>
        <p:spPr>
          <a:xfrm>
            <a:off x="1571259" y="1875930"/>
            <a:ext cx="690245" cy="369570"/>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22" name="Text 15">
            <a:extLst>
              <a:ext uri="{FF2B5EF4-FFF2-40B4-BE49-F238E27FC236}">
                <a16:creationId xmlns:a16="http://schemas.microsoft.com/office/drawing/2014/main" id="{42995CE0-D257-D89B-858F-95EC0CFFFE1B}"/>
              </a:ext>
            </a:extLst>
          </p:cNvPr>
          <p:cNvSpPr/>
          <p:nvPr/>
        </p:nvSpPr>
        <p:spPr>
          <a:xfrm>
            <a:off x="1572529" y="1830845"/>
            <a:ext cx="688975" cy="536575"/>
          </a:xfrm>
          <a:prstGeom prst="rect">
            <a:avLst/>
          </a:prstGeom>
          <a:noFill/>
          <a:ln/>
        </p:spPr>
        <p:txBody>
          <a:bodyPr wrap="square" lIns="0" tIns="0" rIns="0" bIns="0" rtlCol="0" anchor="t"/>
          <a:lstStyle/>
          <a:p>
            <a:pPr algn="ctr">
              <a:lnSpc>
                <a:spcPct val="100000"/>
              </a:lnSpc>
            </a:pPr>
            <a:r>
              <a:rPr lang="en-US" sz="2800" dirty="0">
                <a:solidFill>
                  <a:srgbClr val="FFFFFF"/>
                </a:solidFill>
                <a:latin typeface="宋体" panose="02010600030101010101" pitchFamily="2" charset="-122"/>
                <a:ea typeface="宋体" panose="02010600030101010101" pitchFamily="2" charset="-122"/>
                <a:cs typeface="MiSans" pitchFamily="34" charset="-120"/>
              </a:rPr>
              <a:t>01</a:t>
            </a:r>
            <a:endParaRPr lang="en-US" sz="1600" dirty="0">
              <a:latin typeface="宋体" panose="02010600030101010101" pitchFamily="2" charset="-122"/>
              <a:ea typeface="宋体" panose="02010600030101010101" pitchFamily="2" charset="-122"/>
            </a:endParaRPr>
          </a:p>
        </p:txBody>
      </p:sp>
      <p:sp>
        <p:nvSpPr>
          <p:cNvPr id="23" name="Shape 1">
            <a:extLst>
              <a:ext uri="{FF2B5EF4-FFF2-40B4-BE49-F238E27FC236}">
                <a16:creationId xmlns:a16="http://schemas.microsoft.com/office/drawing/2014/main" id="{0D69A032-F3B4-D6DF-B617-F2B825D4CE41}"/>
              </a:ext>
            </a:extLst>
          </p:cNvPr>
          <p:cNvSpPr/>
          <p:nvPr/>
        </p:nvSpPr>
        <p:spPr>
          <a:xfrm>
            <a:off x="7703608" y="1864337"/>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txBody>
          <a:bodyPr/>
          <a:lstStyle/>
          <a:p>
            <a:endParaRPr lang="zh-CN" altLang="en-US"/>
          </a:p>
        </p:txBody>
      </p:sp>
      <p:sp>
        <p:nvSpPr>
          <p:cNvPr id="24" name="Text 2">
            <a:extLst>
              <a:ext uri="{FF2B5EF4-FFF2-40B4-BE49-F238E27FC236}">
                <a16:creationId xmlns:a16="http://schemas.microsoft.com/office/drawing/2014/main" id="{F0CF37F3-3B0B-F071-5A0C-B3EE0ACE9032}"/>
              </a:ext>
            </a:extLst>
          </p:cNvPr>
          <p:cNvSpPr/>
          <p:nvPr/>
        </p:nvSpPr>
        <p:spPr>
          <a:xfrm>
            <a:off x="7703608" y="1864337"/>
            <a:ext cx="690245" cy="369570"/>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25" name="Text 15">
            <a:extLst>
              <a:ext uri="{FF2B5EF4-FFF2-40B4-BE49-F238E27FC236}">
                <a16:creationId xmlns:a16="http://schemas.microsoft.com/office/drawing/2014/main" id="{01D91202-A7D8-D36E-71E9-2E3558F1099E}"/>
              </a:ext>
            </a:extLst>
          </p:cNvPr>
          <p:cNvSpPr/>
          <p:nvPr/>
        </p:nvSpPr>
        <p:spPr>
          <a:xfrm>
            <a:off x="7704878" y="1819252"/>
            <a:ext cx="688975" cy="536575"/>
          </a:xfrm>
          <a:prstGeom prst="rect">
            <a:avLst/>
          </a:prstGeom>
          <a:noFill/>
          <a:ln/>
        </p:spPr>
        <p:txBody>
          <a:bodyPr wrap="square" lIns="0" tIns="0" rIns="0" bIns="0" rtlCol="0" anchor="t"/>
          <a:lstStyle/>
          <a:p>
            <a:pPr algn="ctr">
              <a:lnSpc>
                <a:spcPct val="100000"/>
              </a:lnSpc>
            </a:pPr>
            <a:r>
              <a:rPr lang="en-US" sz="2800" dirty="0">
                <a:solidFill>
                  <a:srgbClr val="FFFFFF"/>
                </a:solidFill>
                <a:latin typeface="宋体" panose="02010600030101010101" pitchFamily="2" charset="-122"/>
                <a:ea typeface="宋体" panose="02010600030101010101" pitchFamily="2" charset="-122"/>
                <a:cs typeface="MiSans" pitchFamily="34" charset="-120"/>
              </a:rPr>
              <a:t>02</a:t>
            </a:r>
            <a:endParaRPr lang="en-US" sz="16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1009053" y="-116116"/>
            <a:ext cx="6080611" cy="701154"/>
          </a:xfrm>
          <a:prstGeom prst="rect">
            <a:avLst/>
          </a:prstGeom>
          <a:noFill/>
          <a:ln/>
        </p:spPr>
        <p:txBody>
          <a:bodyPr wrap="square" lIns="0" tIns="0" rIns="0" bIns="0" rtlCol="0" anchor="t">
            <a:spAutoFit/>
          </a:bodyPr>
          <a:lstStyle/>
          <a:p>
            <a:pPr algn="ctr">
              <a:lnSpc>
                <a:spcPct val="150000"/>
              </a:lnSpc>
            </a:pPr>
            <a:r>
              <a:rPr lang="en-US" sz="3600" dirty="0" err="1">
                <a:solidFill>
                  <a:srgbClr val="0D0D0D"/>
                </a:solidFill>
                <a:latin typeface="宋体" panose="02010600030101010101" pitchFamily="2" charset="-122"/>
                <a:ea typeface="宋体" panose="02010600030101010101" pitchFamily="2" charset="-122"/>
                <a:cs typeface="MiSans" pitchFamily="34" charset="-120"/>
              </a:rPr>
              <a:t>密码盐值-白盒验证</a:t>
            </a:r>
            <a:endParaRPr lang="en-US" sz="1600" dirty="0">
              <a:latin typeface="宋体" panose="02010600030101010101" pitchFamily="2" charset="-122"/>
              <a:ea typeface="宋体" panose="02010600030101010101" pitchFamily="2" charset="-122"/>
            </a:endParaRPr>
          </a:p>
        </p:txBody>
      </p:sp>
      <p:sp>
        <p:nvSpPr>
          <p:cNvPr id="3" name="Shape 1"/>
          <p:cNvSpPr/>
          <p:nvPr/>
        </p:nvSpPr>
        <p:spPr>
          <a:xfrm>
            <a:off x="5273264" y="753307"/>
            <a:ext cx="0" cy="4348808"/>
          </a:xfrm>
          <a:prstGeom prst="line">
            <a:avLst/>
          </a:prstGeom>
          <a:noFill/>
          <a:ln w="19050">
            <a:gradFill flip="none" rotWithShape="1">
              <a:gsLst>
                <a:gs pos="0">
                  <a:srgbClr val="2F5BEE">
                    <a:alpha val="61000"/>
                  </a:srgbClr>
                </a:gs>
                <a:gs pos="100000">
                  <a:srgbClr val="8DD4FB">
                    <a:alpha val="0"/>
                  </a:srgbClr>
                </a:gs>
              </a:gsLst>
              <a:path path="circle">
                <a:fillToRect l="50000" t="50000" r="50000" b="50000"/>
              </a:path>
            </a:gradFill>
            <a:prstDash val="solid"/>
            <a:headEnd type="none"/>
            <a:tailEnd type="none"/>
          </a:ln>
        </p:spPr>
        <p:txBody>
          <a:bodyPr/>
          <a:lstStyle/>
          <a:p>
            <a:endParaRPr lang="zh-CN" altLang="en-US"/>
          </a:p>
        </p:txBody>
      </p:sp>
      <p:sp>
        <p:nvSpPr>
          <p:cNvPr id="6" name="Text 4"/>
          <p:cNvSpPr/>
          <p:nvPr/>
        </p:nvSpPr>
        <p:spPr>
          <a:xfrm>
            <a:off x="11368645" y="5618375"/>
            <a:ext cx="209550" cy="42238"/>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10" name="Text 8"/>
          <p:cNvSpPr/>
          <p:nvPr/>
        </p:nvSpPr>
        <p:spPr>
          <a:xfrm>
            <a:off x="11368645" y="5812357"/>
            <a:ext cx="209550" cy="42238"/>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13" name="Text 9"/>
          <p:cNvSpPr/>
          <p:nvPr/>
        </p:nvSpPr>
        <p:spPr>
          <a:xfrm>
            <a:off x="1934695" y="623968"/>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宋体" panose="02010600030101010101" pitchFamily="2" charset="-122"/>
                <a:ea typeface="宋体" panose="02010600030101010101" pitchFamily="2" charset="-122"/>
                <a:cs typeface="MiSans" pitchFamily="34" charset="-120"/>
              </a:rPr>
              <a:t>01</a:t>
            </a:r>
            <a:endParaRPr lang="en-US" sz="1600" dirty="0">
              <a:latin typeface="宋体" panose="02010600030101010101" pitchFamily="2" charset="-122"/>
              <a:ea typeface="宋体" panose="02010600030101010101" pitchFamily="2" charset="-122"/>
            </a:endParaRPr>
          </a:p>
        </p:txBody>
      </p:sp>
      <p:sp>
        <p:nvSpPr>
          <p:cNvPr id="15" name="Text 11"/>
          <p:cNvSpPr/>
          <p:nvPr/>
        </p:nvSpPr>
        <p:spPr>
          <a:xfrm>
            <a:off x="4286837" y="196307"/>
            <a:ext cx="4845052" cy="385445"/>
          </a:xfrm>
          <a:prstGeom prst="rect">
            <a:avLst/>
          </a:prstGeom>
          <a:noFill/>
          <a:ln/>
        </p:spPr>
        <p:txBody>
          <a:bodyPr wrap="square" lIns="0" tIns="0" rIns="0" bIns="0" rtlCol="0" anchor="t"/>
          <a:lstStyle/>
          <a:p>
            <a:pPr algn="just">
              <a:lnSpc>
                <a:spcPct val="150000"/>
              </a:lnSpc>
            </a:pPr>
            <a:r>
              <a:rPr lang="en-US" sz="1600" dirty="0" err="1">
                <a:solidFill>
                  <a:srgbClr val="262626"/>
                </a:solidFill>
                <a:latin typeface="宋体" panose="02010600030101010101" pitchFamily="2" charset="-122"/>
                <a:ea typeface="宋体" panose="02010600030101010101" pitchFamily="2" charset="-122"/>
                <a:cs typeface="MiSans" pitchFamily="34" charset="-120"/>
              </a:rPr>
              <a:t>验证密码加密过程中盐值生成逻辑的安全性</a:t>
            </a:r>
            <a:endParaRPr lang="en-US" sz="2400" dirty="0">
              <a:latin typeface="宋体" panose="02010600030101010101" pitchFamily="2" charset="-122"/>
              <a:ea typeface="宋体" panose="02010600030101010101" pitchFamily="2" charset="-122"/>
            </a:endParaRPr>
          </a:p>
        </p:txBody>
      </p:sp>
      <p:sp>
        <p:nvSpPr>
          <p:cNvPr id="16" name="Text 12"/>
          <p:cNvSpPr/>
          <p:nvPr/>
        </p:nvSpPr>
        <p:spPr>
          <a:xfrm>
            <a:off x="8666850" y="572344"/>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宋体" panose="02010600030101010101" pitchFamily="2" charset="-122"/>
                <a:ea typeface="宋体" panose="02010600030101010101" pitchFamily="2" charset="-122"/>
                <a:cs typeface="MiSans" pitchFamily="34" charset="-120"/>
              </a:rPr>
              <a:t>02</a:t>
            </a:r>
            <a:endParaRPr lang="en-US" sz="1600" dirty="0">
              <a:latin typeface="宋体" panose="02010600030101010101" pitchFamily="2" charset="-122"/>
              <a:ea typeface="宋体" panose="02010600030101010101" pitchFamily="2" charset="-122"/>
            </a:endParaRPr>
          </a:p>
        </p:txBody>
      </p:sp>
      <p:sp>
        <p:nvSpPr>
          <p:cNvPr id="17" name="Text 13"/>
          <p:cNvSpPr/>
          <p:nvPr/>
        </p:nvSpPr>
        <p:spPr>
          <a:xfrm>
            <a:off x="507676" y="1264494"/>
            <a:ext cx="3732242" cy="385445"/>
          </a:xfrm>
          <a:prstGeom prst="rect">
            <a:avLst/>
          </a:prstGeom>
          <a:noFill/>
          <a:ln/>
        </p:spPr>
        <p:txBody>
          <a:bodyPr wrap="square" lIns="0" tIns="0" rIns="0" bIns="0" rtlCol="0" anchor="t"/>
          <a:lstStyle/>
          <a:p>
            <a:pPr algn="ctr">
              <a:lnSpc>
                <a:spcPct val="100000"/>
              </a:lnSpc>
            </a:pPr>
            <a:r>
              <a:rPr lang="en-US" sz="2000" dirty="0" err="1">
                <a:solidFill>
                  <a:srgbClr val="0439E1"/>
                </a:solidFill>
                <a:latin typeface="宋体" panose="02010600030101010101" pitchFamily="2" charset="-122"/>
                <a:ea typeface="宋体" panose="02010600030101010101" pitchFamily="2" charset="-122"/>
                <a:cs typeface="MiSans" pitchFamily="34" charset="-120"/>
              </a:rPr>
              <a:t>测试</a:t>
            </a:r>
            <a:r>
              <a:rPr lang="zh-CN" altLang="en-US" sz="2000" dirty="0">
                <a:solidFill>
                  <a:srgbClr val="0439E1"/>
                </a:solidFill>
                <a:latin typeface="宋体" panose="02010600030101010101" pitchFamily="2" charset="-122"/>
                <a:ea typeface="宋体" panose="02010600030101010101" pitchFamily="2" charset="-122"/>
                <a:cs typeface="MiSans" pitchFamily="34" charset="-120"/>
              </a:rPr>
              <a:t>过程</a:t>
            </a:r>
            <a:endParaRPr lang="en-US" sz="1600" dirty="0">
              <a:latin typeface="宋体" panose="02010600030101010101" pitchFamily="2" charset="-122"/>
              <a:ea typeface="宋体" panose="02010600030101010101" pitchFamily="2" charset="-122"/>
            </a:endParaRPr>
          </a:p>
        </p:txBody>
      </p:sp>
      <p:sp>
        <p:nvSpPr>
          <p:cNvPr id="20" name="Text 13">
            <a:extLst>
              <a:ext uri="{FF2B5EF4-FFF2-40B4-BE49-F238E27FC236}">
                <a16:creationId xmlns:a16="http://schemas.microsoft.com/office/drawing/2014/main" id="{3FD5D882-8117-0104-169B-A9AB425A1C01}"/>
              </a:ext>
            </a:extLst>
          </p:cNvPr>
          <p:cNvSpPr/>
          <p:nvPr/>
        </p:nvSpPr>
        <p:spPr>
          <a:xfrm>
            <a:off x="7265768" y="1264494"/>
            <a:ext cx="3732242" cy="385445"/>
          </a:xfrm>
          <a:prstGeom prst="rect">
            <a:avLst/>
          </a:prstGeom>
          <a:noFill/>
          <a:ln/>
        </p:spPr>
        <p:txBody>
          <a:bodyPr wrap="square" lIns="0" tIns="0" rIns="0" bIns="0" rtlCol="0" anchor="t"/>
          <a:lstStyle/>
          <a:p>
            <a:pPr algn="ctr">
              <a:lnSpc>
                <a:spcPct val="100000"/>
              </a:lnSpc>
            </a:pPr>
            <a:r>
              <a:rPr lang="en-US" sz="2000" dirty="0" err="1">
                <a:solidFill>
                  <a:srgbClr val="0439E1"/>
                </a:solidFill>
                <a:latin typeface="宋体" panose="02010600030101010101" pitchFamily="2" charset="-122"/>
                <a:ea typeface="宋体" panose="02010600030101010101" pitchFamily="2" charset="-122"/>
                <a:cs typeface="MiSans" pitchFamily="34" charset="-120"/>
              </a:rPr>
              <a:t>测试</a:t>
            </a:r>
            <a:r>
              <a:rPr lang="zh-CN" altLang="en-US" sz="2000" dirty="0">
                <a:solidFill>
                  <a:srgbClr val="0439E1"/>
                </a:solidFill>
                <a:latin typeface="宋体" panose="02010600030101010101" pitchFamily="2" charset="-122"/>
                <a:ea typeface="宋体" panose="02010600030101010101" pitchFamily="2" charset="-122"/>
                <a:cs typeface="MiSans" pitchFamily="34" charset="-120"/>
              </a:rPr>
              <a:t>结果</a:t>
            </a:r>
            <a:endParaRPr lang="en-US" sz="1600" dirty="0">
              <a:latin typeface="宋体" panose="02010600030101010101" pitchFamily="2" charset="-122"/>
              <a:ea typeface="宋体" panose="02010600030101010101" pitchFamily="2" charset="-122"/>
            </a:endParaRPr>
          </a:p>
        </p:txBody>
      </p:sp>
      <p:pic>
        <p:nvPicPr>
          <p:cNvPr id="23" name="图片 22">
            <a:extLst>
              <a:ext uri="{FF2B5EF4-FFF2-40B4-BE49-F238E27FC236}">
                <a16:creationId xmlns:a16="http://schemas.microsoft.com/office/drawing/2014/main" id="{27F67541-FD65-2C3C-5FCB-3F70290B2F56}"/>
              </a:ext>
            </a:extLst>
          </p:cNvPr>
          <p:cNvPicPr>
            <a:picLocks noChangeAspect="1"/>
          </p:cNvPicPr>
          <p:nvPr/>
        </p:nvPicPr>
        <p:blipFill>
          <a:blip r:embed="rId4"/>
          <a:stretch>
            <a:fillRect/>
          </a:stretch>
        </p:blipFill>
        <p:spPr>
          <a:xfrm>
            <a:off x="507676" y="1726918"/>
            <a:ext cx="3990710" cy="1702082"/>
          </a:xfrm>
          <a:prstGeom prst="rect">
            <a:avLst/>
          </a:prstGeom>
        </p:spPr>
      </p:pic>
      <p:sp>
        <p:nvSpPr>
          <p:cNvPr id="24" name="文本框 23">
            <a:extLst>
              <a:ext uri="{FF2B5EF4-FFF2-40B4-BE49-F238E27FC236}">
                <a16:creationId xmlns:a16="http://schemas.microsoft.com/office/drawing/2014/main" id="{E3F903F5-B1AD-CDE1-335B-E8A95E992A38}"/>
              </a:ext>
            </a:extLst>
          </p:cNvPr>
          <p:cNvSpPr txBox="1"/>
          <p:nvPr/>
        </p:nvSpPr>
        <p:spPr>
          <a:xfrm>
            <a:off x="608855" y="3833213"/>
            <a:ext cx="3529883" cy="923330"/>
          </a:xfrm>
          <a:prstGeom prst="rect">
            <a:avLst/>
          </a:prstGeom>
          <a:noFill/>
        </p:spPr>
        <p:txBody>
          <a:bodyPr wrap="square" rtlCol="0">
            <a:spAutoFit/>
          </a:bodyPr>
          <a:lstStyle/>
          <a:p>
            <a:r>
              <a:rPr lang="zh-CN" altLang="en-US" b="1" dirty="0"/>
              <a:t>我们使用</a:t>
            </a:r>
            <a:r>
              <a:rPr lang="en-US" altLang="zh-CN" b="1" dirty="0"/>
              <a:t>mock</a:t>
            </a:r>
            <a:r>
              <a:rPr lang="zh-CN" altLang="en-US" b="1" dirty="0"/>
              <a:t>验证了函数内部调用了</a:t>
            </a:r>
            <a:r>
              <a:rPr lang="en-US" altLang="zh-CN" b="1" dirty="0" err="1"/>
              <a:t>pwd_context.hash</a:t>
            </a:r>
            <a:r>
              <a:rPr lang="zh-CN" altLang="en-US" b="1" dirty="0"/>
              <a:t>方法，并验证了调用参数（</a:t>
            </a:r>
            <a:r>
              <a:rPr lang="en-US" altLang="zh-CN" b="1" dirty="0"/>
              <a:t>rounds=12</a:t>
            </a:r>
            <a:r>
              <a:rPr lang="zh-CN" altLang="en-US" b="1" dirty="0"/>
              <a:t>）</a:t>
            </a:r>
            <a:endParaRPr lang="zh-CN" altLang="en-US" dirty="0"/>
          </a:p>
        </p:txBody>
      </p:sp>
      <p:pic>
        <p:nvPicPr>
          <p:cNvPr id="25" name="图片 24" descr="图形用户界面, 文本&#10;&#10;AI 生成的内容可能不正确。">
            <a:extLst>
              <a:ext uri="{FF2B5EF4-FFF2-40B4-BE49-F238E27FC236}">
                <a16:creationId xmlns:a16="http://schemas.microsoft.com/office/drawing/2014/main" id="{79FCF5D3-A645-7BF5-611B-578EFE02B839}"/>
              </a:ext>
            </a:extLst>
          </p:cNvPr>
          <p:cNvPicPr>
            <a:picLocks noChangeAspect="1"/>
          </p:cNvPicPr>
          <p:nvPr/>
        </p:nvPicPr>
        <p:blipFill>
          <a:blip r:embed="rId5"/>
          <a:stretch>
            <a:fillRect/>
          </a:stretch>
        </p:blipFill>
        <p:spPr>
          <a:xfrm>
            <a:off x="6048143" y="1947236"/>
            <a:ext cx="5836913" cy="2157277"/>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0" descr="https://kimi-img.moonshot.cn/pub/slides/slides_tmpl/image/25-10-09-16:35:24-d3jn7j0s8jdo4os5divg.jpg">
            <a:extLst>
              <a:ext uri="{FF2B5EF4-FFF2-40B4-BE49-F238E27FC236}">
                <a16:creationId xmlns:a16="http://schemas.microsoft.com/office/drawing/2014/main" id="{3B206BEA-6D4B-C8E6-8384-39D64623B582}"/>
              </a:ext>
            </a:extLst>
          </p:cNvPr>
          <p:cNvPicPr>
            <a:picLocks noChangeAspect="1"/>
          </p:cNvPicPr>
          <p:nvPr/>
        </p:nvPicPr>
        <p:blipFill>
          <a:blip r:embed="rId3"/>
          <a:stretch>
            <a:fillRect/>
          </a:stretch>
        </p:blipFill>
        <p:spPr>
          <a:xfrm>
            <a:off x="4707799" y="1150460"/>
            <a:ext cx="6879885" cy="4562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0" descr="https://kimi-img.moonshot.cn/pub/slides/slides_tmpl/image/25-10-09-16:35:24-d3jn7j0s8jdo4os5divg.jpg"/>
          <p:cNvPicPr>
            <a:picLocks noChangeAspect="1"/>
          </p:cNvPicPr>
          <p:nvPr/>
        </p:nvPicPr>
        <p:blipFill>
          <a:blip r:embed="rId3"/>
          <a:stretch>
            <a:fillRect/>
          </a:stretch>
        </p:blipFill>
        <p:spPr>
          <a:xfrm>
            <a:off x="152551" y="1328059"/>
            <a:ext cx="4272304" cy="4358038"/>
          </a:xfrm>
          <a:prstGeom prst="rect">
            <a:avLst/>
          </a:prstGeom>
        </p:spPr>
      </p:pic>
      <p:sp>
        <p:nvSpPr>
          <p:cNvPr id="3" name="Text 0"/>
          <p:cNvSpPr/>
          <p:nvPr/>
        </p:nvSpPr>
        <p:spPr>
          <a:xfrm>
            <a:off x="258762" y="-57785"/>
            <a:ext cx="10468610" cy="744243"/>
          </a:xfrm>
          <a:prstGeom prst="rect">
            <a:avLst/>
          </a:prstGeom>
          <a:noFill/>
          <a:ln/>
        </p:spPr>
        <p:txBody>
          <a:bodyPr wrap="square" lIns="0" tIns="0" rIns="0" bIns="0" rtlCol="0" anchor="t">
            <a:spAutoFit/>
          </a:bodyPr>
          <a:lstStyle/>
          <a:p>
            <a:pPr>
              <a:lnSpc>
                <a:spcPct val="150000"/>
              </a:lnSpc>
            </a:pPr>
            <a:r>
              <a:rPr lang="zh-CN" altLang="en-US" sz="3600" dirty="0">
                <a:solidFill>
                  <a:srgbClr val="0D0D0D"/>
                </a:solidFill>
                <a:latin typeface="MiSans" pitchFamily="34" charset="0"/>
                <a:ea typeface="MiSans" pitchFamily="34" charset="-122"/>
                <a:cs typeface="MiSans" pitchFamily="34" charset="-120"/>
              </a:rPr>
              <a:t>用户输入验证器</a:t>
            </a:r>
            <a:r>
              <a:rPr lang="en-US" sz="3600" dirty="0">
                <a:solidFill>
                  <a:srgbClr val="0D0D0D"/>
                </a:solidFill>
                <a:latin typeface="MiSans" pitchFamily="34" charset="0"/>
                <a:ea typeface="MiSans" pitchFamily="34" charset="-122"/>
                <a:cs typeface="MiSans" pitchFamily="34" charset="-120"/>
              </a:rPr>
              <a:t>-</a:t>
            </a:r>
            <a:r>
              <a:rPr lang="en-US" sz="3600" dirty="0" err="1">
                <a:solidFill>
                  <a:srgbClr val="0D0D0D"/>
                </a:solidFill>
                <a:latin typeface="MiSans" pitchFamily="34" charset="0"/>
                <a:ea typeface="MiSans" pitchFamily="34" charset="-122"/>
                <a:cs typeface="MiSans" pitchFamily="34" charset="-120"/>
              </a:rPr>
              <a:t>白盒</a:t>
            </a:r>
            <a:r>
              <a:rPr lang="zh-CN" altLang="en-US" sz="3600" dirty="0">
                <a:solidFill>
                  <a:srgbClr val="0D0D0D"/>
                </a:solidFill>
                <a:latin typeface="MiSans" pitchFamily="34" charset="0"/>
                <a:ea typeface="MiSans" pitchFamily="34" charset="-122"/>
                <a:cs typeface="MiSans" pitchFamily="34" charset="-120"/>
              </a:rPr>
              <a:t>测试</a:t>
            </a:r>
            <a:endParaRPr lang="en-US" sz="1600" dirty="0"/>
          </a:p>
        </p:txBody>
      </p:sp>
      <p:sp>
        <p:nvSpPr>
          <p:cNvPr id="4" name="Shape 1"/>
          <p:cNvSpPr/>
          <p:nvPr/>
        </p:nvSpPr>
        <p:spPr>
          <a:xfrm>
            <a:off x="9318625" y="6332855"/>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Shape 2"/>
          <p:cNvSpPr/>
          <p:nvPr/>
        </p:nvSpPr>
        <p:spPr>
          <a:xfrm>
            <a:off x="11459845" y="6039485"/>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6" name="Text 3"/>
          <p:cNvSpPr/>
          <p:nvPr/>
        </p:nvSpPr>
        <p:spPr>
          <a:xfrm>
            <a:off x="11459845" y="6039485"/>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459845" y="6136476"/>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5"/>
          <p:cNvSpPr/>
          <p:nvPr/>
        </p:nvSpPr>
        <p:spPr>
          <a:xfrm>
            <a:off x="11459845" y="6136476"/>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459845" y="6233467"/>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7"/>
          <p:cNvSpPr/>
          <p:nvPr/>
        </p:nvSpPr>
        <p:spPr>
          <a:xfrm>
            <a:off x="11459845" y="6233467"/>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10-09-16:35:24-d3jn7j0s8jdo4os5div0.png"/>
          <p:cNvPicPr>
            <a:picLocks noChangeAspect="1"/>
          </p:cNvPicPr>
          <p:nvPr/>
        </p:nvPicPr>
        <p:blipFill>
          <a:blip r:embed="rId4">
            <a:alphaModFix amt="40000"/>
          </a:blip>
          <a:stretch>
            <a:fillRect/>
          </a:stretch>
        </p:blipFill>
        <p:spPr>
          <a:xfrm flipV="1">
            <a:off x="356235" y="922020"/>
            <a:ext cx="762000" cy="76200"/>
          </a:xfrm>
          <a:prstGeom prst="rect">
            <a:avLst/>
          </a:prstGeom>
        </p:spPr>
      </p:pic>
      <p:pic>
        <p:nvPicPr>
          <p:cNvPr id="12" name="Image 2" descr="https://kimi-img.moonshot.cn/pub/slides/slides_tmpl/image/25-10-09-16:35:24-d3jn7j0s8jdo4os5div0.png"/>
          <p:cNvPicPr>
            <a:picLocks noChangeAspect="1"/>
          </p:cNvPicPr>
          <p:nvPr/>
        </p:nvPicPr>
        <p:blipFill>
          <a:blip r:embed="rId4">
            <a:alphaModFix amt="40000"/>
          </a:blip>
          <a:stretch>
            <a:fillRect/>
          </a:stretch>
        </p:blipFill>
        <p:spPr>
          <a:xfrm flipV="1">
            <a:off x="515472" y="1052830"/>
            <a:ext cx="762000" cy="76200"/>
          </a:xfrm>
          <a:prstGeom prst="rect">
            <a:avLst/>
          </a:prstGeom>
        </p:spPr>
      </p:pic>
      <p:pic>
        <p:nvPicPr>
          <p:cNvPr id="13" name="Image 3" descr="https://kimi-img.moonshot.cn/pub/slides/slides_tmpl/image/25-10-09-16:35:24-d3jn7j0s8jdo4os5dj0g.png"/>
          <p:cNvPicPr>
            <a:picLocks noChangeAspect="1"/>
          </p:cNvPicPr>
          <p:nvPr/>
        </p:nvPicPr>
        <p:blipFill>
          <a:blip r:embed="rId5"/>
          <a:stretch>
            <a:fillRect/>
          </a:stretch>
        </p:blipFill>
        <p:spPr>
          <a:xfrm>
            <a:off x="913765" y="5981700"/>
            <a:ext cx="4402455" cy="196850"/>
          </a:xfrm>
          <a:prstGeom prst="rect">
            <a:avLst/>
          </a:prstGeom>
        </p:spPr>
      </p:pic>
      <p:pic>
        <p:nvPicPr>
          <p:cNvPr id="14" name="Image 4" descr="https://kimi-img.moonshot.cn/pub/slides/slides_tmpl/image/25-10-09-16:35:24-d3jn7j0s8jdo4os5diug.jpg"/>
          <p:cNvPicPr>
            <a:picLocks noChangeAspect="1"/>
          </p:cNvPicPr>
          <p:nvPr/>
        </p:nvPicPr>
        <p:blipFill>
          <a:blip r:embed="rId6"/>
          <a:stretch>
            <a:fillRect/>
          </a:stretch>
        </p:blipFill>
        <p:spPr>
          <a:xfrm rot="5400000">
            <a:off x="11342536" y="360462"/>
            <a:ext cx="1393825" cy="568960"/>
          </a:xfrm>
          <a:prstGeom prst="rect">
            <a:avLst/>
          </a:prstGeom>
        </p:spPr>
      </p:pic>
      <p:sp>
        <p:nvSpPr>
          <p:cNvPr id="15" name="Text 8"/>
          <p:cNvSpPr/>
          <p:nvPr/>
        </p:nvSpPr>
        <p:spPr>
          <a:xfrm>
            <a:off x="264482" y="1357184"/>
            <a:ext cx="3281642" cy="413447"/>
          </a:xfrm>
          <a:prstGeom prst="rect">
            <a:avLst/>
          </a:prstGeom>
          <a:noFill/>
          <a:ln/>
        </p:spPr>
        <p:txBody>
          <a:bodyPr wrap="square" lIns="0" tIns="0" rIns="0" bIns="0" rtlCol="0" anchor="t">
            <a:spAutoFit/>
          </a:bodyPr>
          <a:lstStyle/>
          <a:p>
            <a:pPr algn="just">
              <a:lnSpc>
                <a:spcPct val="150000"/>
              </a:lnSpc>
            </a:pPr>
            <a:r>
              <a:rPr lang="en-US" sz="2000" dirty="0" err="1">
                <a:solidFill>
                  <a:srgbClr val="0439E1"/>
                </a:solidFill>
                <a:latin typeface="MiSans" pitchFamily="34" charset="0"/>
                <a:ea typeface="MiSans" pitchFamily="34" charset="-122"/>
                <a:cs typeface="MiSans" pitchFamily="34" charset="-120"/>
              </a:rPr>
              <a:t>测试内容</a:t>
            </a:r>
            <a:r>
              <a:rPr lang="zh-CN" altLang="en-US" sz="2000" dirty="0">
                <a:solidFill>
                  <a:srgbClr val="0439E1"/>
                </a:solidFill>
                <a:latin typeface="MiSans" pitchFamily="34" charset="0"/>
                <a:ea typeface="MiSans" pitchFamily="34" charset="-122"/>
                <a:cs typeface="MiSans" pitchFamily="34" charset="-120"/>
              </a:rPr>
              <a:t>与步骤</a:t>
            </a:r>
            <a:endParaRPr lang="en-US" sz="1600" dirty="0"/>
          </a:p>
        </p:txBody>
      </p:sp>
      <p:sp>
        <p:nvSpPr>
          <p:cNvPr id="16" name="Text 9"/>
          <p:cNvSpPr/>
          <p:nvPr/>
        </p:nvSpPr>
        <p:spPr>
          <a:xfrm>
            <a:off x="281364" y="1728458"/>
            <a:ext cx="3765119" cy="1831465"/>
          </a:xfrm>
          <a:prstGeom prst="rect">
            <a:avLst/>
          </a:prstGeom>
          <a:noFill/>
          <a:ln/>
        </p:spPr>
        <p:txBody>
          <a:bodyPr wrap="square" lIns="0" tIns="0" rIns="0" bIns="0" rtlCol="0" anchor="t"/>
          <a:lstStyle/>
          <a:p>
            <a:pPr algn="just">
              <a:lnSpc>
                <a:spcPct val="150000"/>
              </a:lnSpc>
            </a:pPr>
            <a:r>
              <a:rPr lang="zh-CN" altLang="en-US" sz="1100" b="1" dirty="0">
                <a:solidFill>
                  <a:srgbClr val="262626"/>
                </a:solidFill>
                <a:latin typeface="MiSans" pitchFamily="34" charset="0"/>
                <a:ea typeface="MiSans" pitchFamily="34" charset="-122"/>
                <a:cs typeface="MiSans" pitchFamily="34" charset="-120"/>
              </a:rPr>
              <a:t>密码的要求：</a:t>
            </a:r>
            <a:endParaRPr lang="en-US" altLang="zh-CN" sz="1100" b="1" dirty="0">
              <a:solidFill>
                <a:srgbClr val="262626"/>
              </a:solidFill>
              <a:latin typeface="MiSans" pitchFamily="34" charset="0"/>
              <a:ea typeface="MiSans" pitchFamily="34" charset="-122"/>
              <a:cs typeface="MiSans" pitchFamily="34" charset="-120"/>
            </a:endParaRP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长度要求：至少 </a:t>
            </a:r>
            <a:r>
              <a:rPr lang="en-US" altLang="zh-CN" sz="1100" b="1" dirty="0">
                <a:solidFill>
                  <a:srgbClr val="262626"/>
                </a:solidFill>
                <a:latin typeface="MiSans" pitchFamily="34" charset="0"/>
                <a:ea typeface="MiSans" pitchFamily="34" charset="-122"/>
                <a:cs typeface="MiSans" pitchFamily="34" charset="-120"/>
              </a:rPr>
              <a:t>8 </a:t>
            </a:r>
            <a:r>
              <a:rPr lang="zh-CN" altLang="en-US" sz="1100" b="1" dirty="0">
                <a:solidFill>
                  <a:srgbClr val="262626"/>
                </a:solidFill>
                <a:latin typeface="MiSans" pitchFamily="34" charset="0"/>
                <a:ea typeface="MiSans" pitchFamily="34" charset="-122"/>
                <a:cs typeface="MiSans" pitchFamily="34" charset="-120"/>
              </a:rPr>
              <a:t>个字符（</a:t>
            </a:r>
            <a:r>
              <a:rPr lang="en-US" sz="1100" b="1" dirty="0" err="1">
                <a:solidFill>
                  <a:srgbClr val="262626"/>
                </a:solidFill>
                <a:latin typeface="MiSans" pitchFamily="34" charset="0"/>
                <a:ea typeface="MiSans" pitchFamily="34" charset="-122"/>
                <a:cs typeface="MiSans" pitchFamily="34" charset="-120"/>
              </a:rPr>
              <a:t>len</a:t>
            </a:r>
            <a:r>
              <a:rPr lang="en-US" sz="1100" b="1" dirty="0">
                <a:solidFill>
                  <a:srgbClr val="262626"/>
                </a:solidFill>
                <a:latin typeface="MiSans" pitchFamily="34" charset="0"/>
                <a:ea typeface="MiSans" pitchFamily="34" charset="-122"/>
                <a:cs typeface="MiSans" pitchFamily="34" charset="-120"/>
              </a:rPr>
              <a:t>(password) &lt; 8）</a:t>
            </a:r>
            <a:r>
              <a:rPr lang="zh-CN" altLang="en-US" sz="1100" b="1" dirty="0">
                <a:solidFill>
                  <a:srgbClr val="262626"/>
                </a:solidFill>
                <a:latin typeface="MiSans" pitchFamily="34" charset="0"/>
                <a:ea typeface="MiSans" pitchFamily="34" charset="-122"/>
                <a:cs typeface="MiSans" pitchFamily="34" charset="-120"/>
              </a:rPr>
              <a:t>同时不能多于</a:t>
            </a:r>
            <a:r>
              <a:rPr lang="en-US" altLang="zh-CN" sz="1100" b="1" dirty="0">
                <a:solidFill>
                  <a:srgbClr val="262626"/>
                </a:solidFill>
                <a:latin typeface="MiSans" pitchFamily="34" charset="0"/>
                <a:ea typeface="MiSans" pitchFamily="34" charset="-122"/>
                <a:cs typeface="MiSans" pitchFamily="34" charset="-120"/>
              </a:rPr>
              <a:t>16</a:t>
            </a:r>
            <a:r>
              <a:rPr lang="zh-CN" altLang="en-US" sz="1100" b="1" dirty="0">
                <a:solidFill>
                  <a:srgbClr val="262626"/>
                </a:solidFill>
                <a:latin typeface="MiSans" pitchFamily="34" charset="0"/>
                <a:ea typeface="MiSans" pitchFamily="34" charset="-122"/>
                <a:cs typeface="MiSans" pitchFamily="34" charset="-120"/>
              </a:rPr>
              <a:t>个字符</a:t>
            </a:r>
            <a:r>
              <a:rPr lang="en-US" sz="1100" b="1" dirty="0">
                <a:solidFill>
                  <a:srgbClr val="262626"/>
                </a:solidFill>
                <a:latin typeface="MiSans" pitchFamily="34" charset="0"/>
                <a:ea typeface="MiSans" pitchFamily="34" charset="-122"/>
                <a:cs typeface="MiSans" pitchFamily="34" charset="-120"/>
              </a:rPr>
              <a:t>。</a:t>
            </a: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字符类型要求：</a:t>
            </a: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至少包含 </a:t>
            </a:r>
            <a:r>
              <a:rPr lang="en-US" altLang="zh-CN" sz="1100" b="1" dirty="0">
                <a:solidFill>
                  <a:srgbClr val="262626"/>
                </a:solidFill>
                <a:latin typeface="MiSans" pitchFamily="34" charset="0"/>
                <a:ea typeface="MiSans" pitchFamily="34" charset="-122"/>
                <a:cs typeface="MiSans" pitchFamily="34" charset="-120"/>
              </a:rPr>
              <a:t>1 </a:t>
            </a:r>
            <a:r>
              <a:rPr lang="zh-CN" altLang="en-US" sz="1100" b="1" dirty="0">
                <a:solidFill>
                  <a:srgbClr val="262626"/>
                </a:solidFill>
                <a:latin typeface="MiSans" pitchFamily="34" charset="0"/>
                <a:ea typeface="MiSans" pitchFamily="34" charset="-122"/>
                <a:cs typeface="MiSans" pitchFamily="34" charset="-120"/>
              </a:rPr>
              <a:t>个大写字母 </a:t>
            </a:r>
            <a:r>
              <a:rPr lang="en-US" altLang="zh-CN" sz="1100" b="1" dirty="0">
                <a:solidFill>
                  <a:srgbClr val="262626"/>
                </a:solidFill>
                <a:latin typeface="MiSans" pitchFamily="34" charset="0"/>
                <a:ea typeface="MiSans" pitchFamily="34" charset="-122"/>
                <a:cs typeface="MiSans" pitchFamily="34" charset="-120"/>
              </a:rPr>
              <a:t>(</a:t>
            </a:r>
            <a:r>
              <a:rPr lang="en-US" sz="1100" b="1" dirty="0">
                <a:solidFill>
                  <a:srgbClr val="262626"/>
                </a:solidFill>
                <a:latin typeface="MiSans" pitchFamily="34" charset="0"/>
                <a:ea typeface="MiSans" pitchFamily="34" charset="-122"/>
                <a:cs typeface="MiSans" pitchFamily="34" charset="-120"/>
              </a:rPr>
              <a:t>any(</a:t>
            </a:r>
            <a:r>
              <a:rPr lang="en-US" sz="1100" b="1" dirty="0" err="1">
                <a:solidFill>
                  <a:srgbClr val="262626"/>
                </a:solidFill>
                <a:latin typeface="MiSans" pitchFamily="34" charset="0"/>
                <a:ea typeface="MiSans" pitchFamily="34" charset="-122"/>
                <a:cs typeface="MiSans" pitchFamily="34" charset="-120"/>
              </a:rPr>
              <a:t>c.isupper</a:t>
            </a:r>
            <a:r>
              <a:rPr lang="en-US" sz="1100" b="1" dirty="0">
                <a:solidFill>
                  <a:srgbClr val="262626"/>
                </a:solidFill>
                <a:latin typeface="MiSans" pitchFamily="34" charset="0"/>
                <a:ea typeface="MiSans" pitchFamily="34" charset="-122"/>
                <a:cs typeface="MiSans" pitchFamily="34" charset="-120"/>
              </a:rPr>
              <a:t>() for c in password)).</a:t>
            </a: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至少包含 </a:t>
            </a:r>
            <a:r>
              <a:rPr lang="en-US" altLang="zh-CN" sz="1100" b="1" dirty="0">
                <a:solidFill>
                  <a:srgbClr val="262626"/>
                </a:solidFill>
                <a:latin typeface="MiSans" pitchFamily="34" charset="0"/>
                <a:ea typeface="MiSans" pitchFamily="34" charset="-122"/>
                <a:cs typeface="MiSans" pitchFamily="34" charset="-120"/>
              </a:rPr>
              <a:t>1 </a:t>
            </a:r>
            <a:r>
              <a:rPr lang="zh-CN" altLang="en-US" sz="1100" b="1" dirty="0">
                <a:solidFill>
                  <a:srgbClr val="262626"/>
                </a:solidFill>
                <a:latin typeface="MiSans" pitchFamily="34" charset="0"/>
                <a:ea typeface="MiSans" pitchFamily="34" charset="-122"/>
                <a:cs typeface="MiSans" pitchFamily="34" charset="-120"/>
              </a:rPr>
              <a:t>个小写字母 </a:t>
            </a:r>
            <a:r>
              <a:rPr lang="en-US" altLang="zh-CN" sz="1100" b="1" dirty="0">
                <a:solidFill>
                  <a:srgbClr val="262626"/>
                </a:solidFill>
                <a:latin typeface="MiSans" pitchFamily="34" charset="0"/>
                <a:ea typeface="MiSans" pitchFamily="34" charset="-122"/>
                <a:cs typeface="MiSans" pitchFamily="34" charset="-120"/>
              </a:rPr>
              <a:t>(</a:t>
            </a:r>
            <a:r>
              <a:rPr lang="en-US" sz="1100" b="1" dirty="0">
                <a:solidFill>
                  <a:srgbClr val="262626"/>
                </a:solidFill>
                <a:latin typeface="MiSans" pitchFamily="34" charset="0"/>
                <a:ea typeface="MiSans" pitchFamily="34" charset="-122"/>
                <a:cs typeface="MiSans" pitchFamily="34" charset="-120"/>
              </a:rPr>
              <a:t>any(</a:t>
            </a:r>
            <a:r>
              <a:rPr lang="en-US" sz="1100" b="1" dirty="0" err="1">
                <a:solidFill>
                  <a:srgbClr val="262626"/>
                </a:solidFill>
                <a:latin typeface="MiSans" pitchFamily="34" charset="0"/>
                <a:ea typeface="MiSans" pitchFamily="34" charset="-122"/>
                <a:cs typeface="MiSans" pitchFamily="34" charset="-120"/>
              </a:rPr>
              <a:t>c.islower</a:t>
            </a:r>
            <a:r>
              <a:rPr lang="en-US" sz="1100" b="1" dirty="0">
                <a:solidFill>
                  <a:srgbClr val="262626"/>
                </a:solidFill>
                <a:latin typeface="MiSans" pitchFamily="34" charset="0"/>
                <a:ea typeface="MiSans" pitchFamily="34" charset="-122"/>
                <a:cs typeface="MiSans" pitchFamily="34" charset="-120"/>
              </a:rPr>
              <a:t>() for c in password)).</a:t>
            </a: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至少包含 </a:t>
            </a:r>
            <a:r>
              <a:rPr lang="en-US" altLang="zh-CN" sz="1100" b="1" dirty="0">
                <a:solidFill>
                  <a:srgbClr val="262626"/>
                </a:solidFill>
                <a:latin typeface="MiSans" pitchFamily="34" charset="0"/>
                <a:ea typeface="MiSans" pitchFamily="34" charset="-122"/>
                <a:cs typeface="MiSans" pitchFamily="34" charset="-120"/>
              </a:rPr>
              <a:t>1 </a:t>
            </a:r>
            <a:r>
              <a:rPr lang="zh-CN" altLang="en-US" sz="1100" b="1" dirty="0">
                <a:solidFill>
                  <a:srgbClr val="262626"/>
                </a:solidFill>
                <a:latin typeface="MiSans" pitchFamily="34" charset="0"/>
                <a:ea typeface="MiSans" pitchFamily="34" charset="-122"/>
                <a:cs typeface="MiSans" pitchFamily="34" charset="-120"/>
              </a:rPr>
              <a:t>个数字 </a:t>
            </a:r>
            <a:r>
              <a:rPr lang="en-US" altLang="zh-CN" sz="1100" b="1" dirty="0">
                <a:solidFill>
                  <a:srgbClr val="262626"/>
                </a:solidFill>
                <a:latin typeface="MiSans" pitchFamily="34" charset="0"/>
                <a:ea typeface="MiSans" pitchFamily="34" charset="-122"/>
                <a:cs typeface="MiSans" pitchFamily="34" charset="-120"/>
              </a:rPr>
              <a:t>(</a:t>
            </a:r>
            <a:r>
              <a:rPr lang="en-US" sz="1100" b="1" dirty="0">
                <a:solidFill>
                  <a:srgbClr val="262626"/>
                </a:solidFill>
                <a:latin typeface="MiSans" pitchFamily="34" charset="0"/>
                <a:ea typeface="MiSans" pitchFamily="34" charset="-122"/>
                <a:cs typeface="MiSans" pitchFamily="34" charset="-120"/>
              </a:rPr>
              <a:t>any(</a:t>
            </a:r>
            <a:r>
              <a:rPr lang="en-US" sz="1100" b="1" dirty="0" err="1">
                <a:solidFill>
                  <a:srgbClr val="262626"/>
                </a:solidFill>
                <a:latin typeface="MiSans" pitchFamily="34" charset="0"/>
                <a:ea typeface="MiSans" pitchFamily="34" charset="-122"/>
                <a:cs typeface="MiSans" pitchFamily="34" charset="-120"/>
              </a:rPr>
              <a:t>c.isdigit</a:t>
            </a:r>
            <a:r>
              <a:rPr lang="en-US" sz="1100" b="1" dirty="0">
                <a:solidFill>
                  <a:srgbClr val="262626"/>
                </a:solidFill>
                <a:latin typeface="MiSans" pitchFamily="34" charset="0"/>
                <a:ea typeface="MiSans" pitchFamily="34" charset="-122"/>
                <a:cs typeface="MiSans" pitchFamily="34" charset="-120"/>
              </a:rPr>
              <a:t>() for c in password)).</a:t>
            </a: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至少包含 </a:t>
            </a:r>
            <a:r>
              <a:rPr lang="en-US" altLang="zh-CN" sz="1100" b="1" dirty="0">
                <a:solidFill>
                  <a:srgbClr val="262626"/>
                </a:solidFill>
                <a:latin typeface="MiSans" pitchFamily="34" charset="0"/>
                <a:ea typeface="MiSans" pitchFamily="34" charset="-122"/>
                <a:cs typeface="MiSans" pitchFamily="34" charset="-120"/>
              </a:rPr>
              <a:t>1 </a:t>
            </a:r>
            <a:r>
              <a:rPr lang="zh-CN" altLang="en-US" sz="1100" b="1" dirty="0">
                <a:solidFill>
                  <a:srgbClr val="262626"/>
                </a:solidFill>
                <a:latin typeface="MiSans" pitchFamily="34" charset="0"/>
                <a:ea typeface="MiSans" pitchFamily="34" charset="-122"/>
                <a:cs typeface="MiSans" pitchFamily="34" charset="-120"/>
              </a:rPr>
              <a:t>个特殊字符 </a:t>
            </a:r>
            <a:r>
              <a:rPr lang="en-US" altLang="zh-CN" sz="1100" b="1" dirty="0">
                <a:solidFill>
                  <a:srgbClr val="262626"/>
                </a:solidFill>
                <a:latin typeface="MiSans" pitchFamily="34" charset="0"/>
                <a:ea typeface="MiSans" pitchFamily="34" charset="-122"/>
                <a:cs typeface="MiSans" pitchFamily="34" charset="-120"/>
              </a:rPr>
              <a:t>(</a:t>
            </a:r>
            <a:r>
              <a:rPr lang="en-US" sz="1100" b="1" dirty="0">
                <a:solidFill>
                  <a:srgbClr val="262626"/>
                </a:solidFill>
                <a:latin typeface="MiSans" pitchFamily="34" charset="0"/>
                <a:ea typeface="MiSans" pitchFamily="34" charset="-122"/>
                <a:cs typeface="MiSans" pitchFamily="34" charset="-120"/>
              </a:rPr>
              <a:t>any(c in "!@#$%^&amp;*()_+-=[]{}|;:,.&lt;&gt;?" for c in password)).</a:t>
            </a:r>
            <a:endParaRPr lang="en-US" sz="1200" b="1" dirty="0"/>
          </a:p>
        </p:txBody>
      </p:sp>
      <p:sp>
        <p:nvSpPr>
          <p:cNvPr id="17" name="Text 8">
            <a:extLst>
              <a:ext uri="{FF2B5EF4-FFF2-40B4-BE49-F238E27FC236}">
                <a16:creationId xmlns:a16="http://schemas.microsoft.com/office/drawing/2014/main" id="{E0DCA56D-F6DF-08E5-EC15-3B6F28E87740}"/>
              </a:ext>
            </a:extLst>
          </p:cNvPr>
          <p:cNvSpPr/>
          <p:nvPr/>
        </p:nvSpPr>
        <p:spPr>
          <a:xfrm>
            <a:off x="4942057" y="1150460"/>
            <a:ext cx="3281642" cy="413447"/>
          </a:xfrm>
          <a:prstGeom prst="rect">
            <a:avLst/>
          </a:prstGeom>
          <a:noFill/>
          <a:ln/>
        </p:spPr>
        <p:txBody>
          <a:bodyPr wrap="square" lIns="0" tIns="0" rIns="0" bIns="0" rtlCol="0" anchor="t">
            <a:spAutoFit/>
          </a:bodyPr>
          <a:lstStyle/>
          <a:p>
            <a:pPr algn="just">
              <a:lnSpc>
                <a:spcPct val="150000"/>
              </a:lnSpc>
            </a:pPr>
            <a:r>
              <a:rPr lang="en-US" sz="2000" dirty="0" err="1">
                <a:solidFill>
                  <a:srgbClr val="0439E1"/>
                </a:solidFill>
                <a:latin typeface="MiSans" pitchFamily="34" charset="0"/>
                <a:ea typeface="MiSans" pitchFamily="34" charset="-122"/>
                <a:cs typeface="MiSans" pitchFamily="34" charset="-120"/>
              </a:rPr>
              <a:t>测试</a:t>
            </a:r>
            <a:r>
              <a:rPr lang="zh-CN" altLang="en-US" sz="2000" dirty="0">
                <a:solidFill>
                  <a:srgbClr val="0439E1"/>
                </a:solidFill>
                <a:latin typeface="MiSans" pitchFamily="34" charset="0"/>
                <a:ea typeface="MiSans" pitchFamily="34" charset="-122"/>
                <a:cs typeface="MiSans" pitchFamily="34" charset="-120"/>
              </a:rPr>
              <a:t>结果</a:t>
            </a:r>
            <a:endParaRPr lang="en-US" sz="1600" dirty="0"/>
          </a:p>
        </p:txBody>
      </p:sp>
      <p:sp>
        <p:nvSpPr>
          <p:cNvPr id="19" name="Text 9">
            <a:extLst>
              <a:ext uri="{FF2B5EF4-FFF2-40B4-BE49-F238E27FC236}">
                <a16:creationId xmlns:a16="http://schemas.microsoft.com/office/drawing/2014/main" id="{AB81A91D-2E95-B4E6-FCBC-7585723CBB81}"/>
              </a:ext>
            </a:extLst>
          </p:cNvPr>
          <p:cNvSpPr/>
          <p:nvPr/>
        </p:nvSpPr>
        <p:spPr>
          <a:xfrm>
            <a:off x="281364" y="4620377"/>
            <a:ext cx="3281642" cy="1094845"/>
          </a:xfrm>
          <a:prstGeom prst="rect">
            <a:avLst/>
          </a:prstGeom>
          <a:noFill/>
          <a:ln/>
        </p:spPr>
        <p:txBody>
          <a:bodyPr wrap="square" lIns="0" tIns="0" rIns="0" bIns="0" rtlCol="0" anchor="t"/>
          <a:lstStyle/>
          <a:p>
            <a:pPr algn="just">
              <a:lnSpc>
                <a:spcPct val="150000"/>
              </a:lnSpc>
            </a:pPr>
            <a:r>
              <a:rPr lang="zh-CN" altLang="en-US" sz="1200" b="1" dirty="0">
                <a:solidFill>
                  <a:srgbClr val="262626"/>
                </a:solidFill>
                <a:latin typeface="MiSans" pitchFamily="34" charset="0"/>
                <a:ea typeface="MiSans" pitchFamily="34" charset="-122"/>
                <a:cs typeface="MiSans" pitchFamily="34" charset="-120"/>
              </a:rPr>
              <a:t>步骤：</a:t>
            </a:r>
            <a:endParaRPr lang="en-US" altLang="zh-CN" sz="1200" b="1" dirty="0">
              <a:solidFill>
                <a:srgbClr val="262626"/>
              </a:solidFill>
              <a:latin typeface="MiSans" pitchFamily="34" charset="0"/>
              <a:ea typeface="MiSans" pitchFamily="34" charset="-122"/>
              <a:cs typeface="MiSans" pitchFamily="34" charset="-120"/>
            </a:endParaRPr>
          </a:p>
          <a:p>
            <a:pPr marL="800100" lvl="1" indent="-342900">
              <a:buFont typeface="+mj-lt"/>
              <a:buAutoNum type="arabicPeriod"/>
            </a:pPr>
            <a:r>
              <a:rPr lang="zh-CN" altLang="zh-CN" sz="1200" dirty="0"/>
              <a:t>输入</a:t>
            </a:r>
            <a:r>
              <a:rPr lang="en-US" altLang="zh-CN" sz="1200" dirty="0"/>
              <a:t>16</a:t>
            </a:r>
            <a:r>
              <a:rPr lang="zh-CN" altLang="zh-CN" sz="1200" dirty="0"/>
              <a:t>位密码（刚好达到上限）</a:t>
            </a:r>
          </a:p>
          <a:p>
            <a:pPr marL="800100" lvl="1" indent="-342900">
              <a:buFont typeface="+mj-lt"/>
              <a:buAutoNum type="arabicPeriod"/>
            </a:pPr>
            <a:r>
              <a:rPr lang="zh-CN" altLang="zh-CN" sz="1200" dirty="0"/>
              <a:t>输入</a:t>
            </a:r>
            <a:r>
              <a:rPr lang="en-US" altLang="zh-CN" sz="1200" dirty="0"/>
              <a:t>17</a:t>
            </a:r>
            <a:r>
              <a:rPr lang="zh-CN" altLang="zh-CN" sz="1200" dirty="0"/>
              <a:t>位密码（超过上限</a:t>
            </a:r>
            <a:r>
              <a:rPr lang="en-US" altLang="zh-CN" sz="1200" dirty="0"/>
              <a:t>1</a:t>
            </a:r>
            <a:r>
              <a:rPr lang="zh-CN" altLang="zh-CN" sz="1200" dirty="0"/>
              <a:t>位）</a:t>
            </a:r>
          </a:p>
        </p:txBody>
      </p:sp>
      <p:pic>
        <p:nvPicPr>
          <p:cNvPr id="21" name="图片 20" descr="文本&#10;&#10;AI 生成的内容可能不正确。">
            <a:extLst>
              <a:ext uri="{FF2B5EF4-FFF2-40B4-BE49-F238E27FC236}">
                <a16:creationId xmlns:a16="http://schemas.microsoft.com/office/drawing/2014/main" id="{6A8E3D8D-62FA-4F87-53A6-42DA0B1BB2D1}"/>
              </a:ext>
            </a:extLst>
          </p:cNvPr>
          <p:cNvPicPr>
            <a:picLocks noChangeAspect="1"/>
          </p:cNvPicPr>
          <p:nvPr/>
        </p:nvPicPr>
        <p:blipFill>
          <a:blip r:embed="rId7"/>
          <a:stretch>
            <a:fillRect/>
          </a:stretch>
        </p:blipFill>
        <p:spPr>
          <a:xfrm>
            <a:off x="4942057" y="2747553"/>
            <a:ext cx="3038899" cy="1000265"/>
          </a:xfrm>
          <a:prstGeom prst="rect">
            <a:avLst/>
          </a:prstGeom>
        </p:spPr>
      </p:pic>
      <p:pic>
        <p:nvPicPr>
          <p:cNvPr id="23" name="图片 22" descr="文本&#10;&#10;AI 生成的内容可能不正确。">
            <a:extLst>
              <a:ext uri="{FF2B5EF4-FFF2-40B4-BE49-F238E27FC236}">
                <a16:creationId xmlns:a16="http://schemas.microsoft.com/office/drawing/2014/main" id="{B0DB455B-5DA9-7362-691D-0A408E94AC03}"/>
              </a:ext>
            </a:extLst>
          </p:cNvPr>
          <p:cNvPicPr>
            <a:picLocks noChangeAspect="1"/>
          </p:cNvPicPr>
          <p:nvPr/>
        </p:nvPicPr>
        <p:blipFill>
          <a:blip r:embed="rId8"/>
          <a:stretch>
            <a:fillRect/>
          </a:stretch>
        </p:blipFill>
        <p:spPr>
          <a:xfrm>
            <a:off x="4874769" y="3843055"/>
            <a:ext cx="3106187" cy="1077124"/>
          </a:xfrm>
          <a:prstGeom prst="rect">
            <a:avLst/>
          </a:prstGeom>
        </p:spPr>
      </p:pic>
      <p:sp>
        <p:nvSpPr>
          <p:cNvPr id="24" name="文本框 23">
            <a:extLst>
              <a:ext uri="{FF2B5EF4-FFF2-40B4-BE49-F238E27FC236}">
                <a16:creationId xmlns:a16="http://schemas.microsoft.com/office/drawing/2014/main" id="{163673C3-FDE7-6A0C-7271-C49697955D84}"/>
              </a:ext>
            </a:extLst>
          </p:cNvPr>
          <p:cNvSpPr txBox="1"/>
          <p:nvPr/>
        </p:nvSpPr>
        <p:spPr>
          <a:xfrm>
            <a:off x="5883437" y="2082619"/>
            <a:ext cx="1156138" cy="369332"/>
          </a:xfrm>
          <a:prstGeom prst="rect">
            <a:avLst/>
          </a:prstGeom>
          <a:noFill/>
        </p:spPr>
        <p:txBody>
          <a:bodyPr wrap="square" rtlCol="0">
            <a:spAutoFit/>
          </a:bodyPr>
          <a:lstStyle/>
          <a:p>
            <a:r>
              <a:rPr lang="en-US" altLang="zh-CN" dirty="0"/>
              <a:t>16</a:t>
            </a:r>
            <a:r>
              <a:rPr lang="zh-CN" altLang="en-US" dirty="0"/>
              <a:t>位时</a:t>
            </a:r>
          </a:p>
        </p:txBody>
      </p:sp>
      <p:sp>
        <p:nvSpPr>
          <p:cNvPr id="26" name="文本框 25">
            <a:extLst>
              <a:ext uri="{FF2B5EF4-FFF2-40B4-BE49-F238E27FC236}">
                <a16:creationId xmlns:a16="http://schemas.microsoft.com/office/drawing/2014/main" id="{6F3E58AD-7B5E-2C3D-38EE-64C07FB718C5}"/>
              </a:ext>
            </a:extLst>
          </p:cNvPr>
          <p:cNvSpPr txBox="1"/>
          <p:nvPr/>
        </p:nvSpPr>
        <p:spPr>
          <a:xfrm>
            <a:off x="9636862" y="2082619"/>
            <a:ext cx="1143062" cy="646331"/>
          </a:xfrm>
          <a:prstGeom prst="rect">
            <a:avLst/>
          </a:prstGeom>
          <a:noFill/>
        </p:spPr>
        <p:txBody>
          <a:bodyPr wrap="square">
            <a:spAutoFit/>
          </a:bodyPr>
          <a:lstStyle/>
          <a:p>
            <a:r>
              <a:rPr lang="en-US" altLang="zh-CN" dirty="0"/>
              <a:t>17</a:t>
            </a:r>
            <a:r>
              <a:rPr lang="zh-CN" altLang="en-US" dirty="0"/>
              <a:t>位时</a:t>
            </a:r>
            <a:r>
              <a:rPr lang="en-US" altLang="zh-CN" dirty="0"/>
              <a:t>-</a:t>
            </a:r>
            <a:r>
              <a:rPr lang="zh-CN" altLang="en-US" dirty="0"/>
              <a:t>失败</a:t>
            </a:r>
          </a:p>
        </p:txBody>
      </p:sp>
      <p:pic>
        <p:nvPicPr>
          <p:cNvPr id="28" name="图片 27" descr="文本&#10;&#10;AI 生成的内容可能不正确。">
            <a:extLst>
              <a:ext uri="{FF2B5EF4-FFF2-40B4-BE49-F238E27FC236}">
                <a16:creationId xmlns:a16="http://schemas.microsoft.com/office/drawing/2014/main" id="{2DF72662-5BC3-77E0-1A49-0C56559A6A11}"/>
              </a:ext>
            </a:extLst>
          </p:cNvPr>
          <p:cNvPicPr>
            <a:picLocks noChangeAspect="1"/>
          </p:cNvPicPr>
          <p:nvPr/>
        </p:nvPicPr>
        <p:blipFill>
          <a:blip r:embed="rId9"/>
          <a:stretch>
            <a:fillRect/>
          </a:stretch>
        </p:blipFill>
        <p:spPr>
          <a:xfrm>
            <a:off x="8263901" y="2765486"/>
            <a:ext cx="3106514" cy="1000265"/>
          </a:xfrm>
          <a:prstGeom prst="rect">
            <a:avLst/>
          </a:prstGeom>
        </p:spPr>
      </p:pic>
      <p:pic>
        <p:nvPicPr>
          <p:cNvPr id="32" name="图片 31" descr="文本&#10;&#10;AI 生成的内容可能不正确。">
            <a:extLst>
              <a:ext uri="{FF2B5EF4-FFF2-40B4-BE49-F238E27FC236}">
                <a16:creationId xmlns:a16="http://schemas.microsoft.com/office/drawing/2014/main" id="{F8ABD388-F48F-CE82-5651-73E15F9B507F}"/>
              </a:ext>
            </a:extLst>
          </p:cNvPr>
          <p:cNvPicPr>
            <a:picLocks noChangeAspect="1"/>
          </p:cNvPicPr>
          <p:nvPr/>
        </p:nvPicPr>
        <p:blipFill>
          <a:blip r:embed="rId10"/>
          <a:stretch>
            <a:fillRect/>
          </a:stretch>
        </p:blipFill>
        <p:spPr>
          <a:xfrm>
            <a:off x="8478708" y="4020620"/>
            <a:ext cx="2676899" cy="885949"/>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944</Words>
  <Application>Microsoft Office PowerPoint</Application>
  <PresentationFormat>宽屏</PresentationFormat>
  <Paragraphs>180</Paragraphs>
  <Slides>23</Slides>
  <Notes>23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MiSans</vt:lpstr>
      <vt:lpstr>宋体</vt:lpstr>
      <vt:lpstr>Arial</vt:lpstr>
      <vt:lpstr>Times New Roman</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多端大模型统一平台测试全景</dc:title>
  <dc:subject>多端大模型统一平台测试全景</dc:subject>
  <dc:creator>Kimi</dc:creator>
  <cp:lastModifiedBy>强 谷</cp:lastModifiedBy>
  <cp:revision>73</cp:revision>
  <dcterms:created xsi:type="dcterms:W3CDTF">2025-12-14T10:43:23Z</dcterms:created>
  <dcterms:modified xsi:type="dcterms:W3CDTF">2025-12-21T12:30:56Z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{"Label":"多端大模型统一平台测试全景","ContentProducer":"001191110108MACG2KBH8F10000","ProduceID":"d4v8ddngt7e4v6tv2420","ReservedCode1":"","ContentPropagator":"001191110108MACG2KBH8F20000","PropagateID":"d4v8ddngt7e4v6tv2420","ReservedCode2":""}</vt:lpwstr>
  </property>
</Properties>
</file>